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2" r:id="rId3"/>
    <p:sldId id="258" r:id="rId4"/>
    <p:sldId id="264" r:id="rId5"/>
    <p:sldId id="265" r:id="rId6"/>
    <p:sldId id="271" r:id="rId7"/>
    <p:sldId id="272" r:id="rId8"/>
    <p:sldId id="273" r:id="rId9"/>
    <p:sldId id="275" r:id="rId10"/>
    <p:sldId id="274" r:id="rId11"/>
    <p:sldId id="276" r:id="rId12"/>
    <p:sldId id="278" r:id="rId13"/>
    <p:sldId id="279" r:id="rId14"/>
    <p:sldId id="280" r:id="rId15"/>
    <p:sldId id="281" r:id="rId16"/>
    <p:sldId id="282" r:id="rId17"/>
    <p:sldId id="283" r:id="rId18"/>
    <p:sldId id="284" r:id="rId19"/>
    <p:sldId id="286" r:id="rId20"/>
    <p:sldId id="287"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74" d="100"/>
          <a:sy n="74" d="100"/>
        </p:scale>
        <p:origin x="-37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C5F54-E2F6-4EA7-95D7-368F7EFCEDF3}" type="datetimeFigureOut">
              <a:rPr kumimoji="1" lang="ja-JP" altLang="en-US" smtClean="0"/>
              <a:pPr/>
              <a:t>2015/5/31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C4D3D-5146-4DF3-BCC2-7FB6CB57CFD9}" type="slidenum">
              <a:rPr kumimoji="1" lang="ja-JP" altLang="en-US" smtClean="0"/>
              <a:pPr/>
              <a:t>&lt;#&gt;</a:t>
            </a:fld>
            <a:endParaRPr kumimoji="1" lang="ja-JP" altLang="en-US"/>
          </a:p>
        </p:txBody>
      </p:sp>
    </p:spTree>
    <p:extLst>
      <p:ext uri="{BB962C8B-B14F-4D97-AF65-F5344CB8AC3E}">
        <p14:creationId xmlns="" xmlns:p14="http://schemas.microsoft.com/office/powerpoint/2010/main" val="3237780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DC4D3D-5146-4DF3-BCC2-7FB6CB57CFD9}" type="slidenum">
              <a:rPr kumimoji="1" lang="ja-JP" altLang="en-US" smtClean="0"/>
              <a:pPr/>
              <a:t>20</a:t>
            </a:fld>
            <a:endParaRPr kumimoji="1" lang="ja-JP" altLang="en-US"/>
          </a:p>
        </p:txBody>
      </p:sp>
    </p:spTree>
    <p:extLst>
      <p:ext uri="{BB962C8B-B14F-4D97-AF65-F5344CB8AC3E}">
        <p14:creationId xmlns="" xmlns:p14="http://schemas.microsoft.com/office/powerpoint/2010/main" val="196466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7324145-CB15-4268-90DE-B9C1ED9621EC}" type="datetimeFigureOut">
              <a:rPr kumimoji="1" lang="ja-JP" altLang="en-US" smtClean="0"/>
              <a:pPr/>
              <a:t>2015/5/31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3485EB-E265-4336-B25E-0F3B4E73D884}" type="slidenum">
              <a:rPr kumimoji="1" lang="ja-JP" altLang="en-US" smtClean="0"/>
              <a:pPr/>
              <a:t>&lt;#&gt;</a:t>
            </a:fld>
            <a:endParaRPr kumimoji="1" lang="ja-JP" altLang="en-US"/>
          </a:p>
        </p:txBody>
      </p:sp>
    </p:spTree>
    <p:extLst>
      <p:ext uri="{BB962C8B-B14F-4D97-AF65-F5344CB8AC3E}">
        <p14:creationId xmlns="" xmlns:p14="http://schemas.microsoft.com/office/powerpoint/2010/main" val="308632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324145-CB15-4268-90DE-B9C1ED9621EC}" type="datetimeFigureOut">
              <a:rPr kumimoji="1" lang="ja-JP" altLang="en-US" smtClean="0"/>
              <a:pPr/>
              <a:t>2015/5/31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3485EB-E265-4336-B25E-0F3B4E73D884}" type="slidenum">
              <a:rPr kumimoji="1" lang="ja-JP" altLang="en-US" smtClean="0"/>
              <a:pPr/>
              <a:t>&lt;#&gt;</a:t>
            </a:fld>
            <a:endParaRPr kumimoji="1" lang="ja-JP" altLang="en-US"/>
          </a:p>
        </p:txBody>
      </p:sp>
    </p:spTree>
    <p:extLst>
      <p:ext uri="{BB962C8B-B14F-4D97-AF65-F5344CB8AC3E}">
        <p14:creationId xmlns="" xmlns:p14="http://schemas.microsoft.com/office/powerpoint/2010/main" val="111627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324145-CB15-4268-90DE-B9C1ED9621EC}" type="datetimeFigureOut">
              <a:rPr kumimoji="1" lang="ja-JP" altLang="en-US" smtClean="0"/>
              <a:pPr/>
              <a:t>2015/5/31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3485EB-E265-4336-B25E-0F3B4E73D884}" type="slidenum">
              <a:rPr kumimoji="1" lang="ja-JP" altLang="en-US" smtClean="0"/>
              <a:pPr/>
              <a:t>&lt;#&gt;</a:t>
            </a:fld>
            <a:endParaRPr kumimoji="1" lang="ja-JP" altLang="en-US"/>
          </a:p>
        </p:txBody>
      </p:sp>
    </p:spTree>
    <p:extLst>
      <p:ext uri="{BB962C8B-B14F-4D97-AF65-F5344CB8AC3E}">
        <p14:creationId xmlns="" xmlns:p14="http://schemas.microsoft.com/office/powerpoint/2010/main" val="155386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324145-CB15-4268-90DE-B9C1ED9621EC}" type="datetimeFigureOut">
              <a:rPr kumimoji="1" lang="ja-JP" altLang="en-US" smtClean="0"/>
              <a:pPr/>
              <a:t>2015/5/31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3485EB-E265-4336-B25E-0F3B4E73D884}" type="slidenum">
              <a:rPr kumimoji="1" lang="ja-JP" altLang="en-US" smtClean="0"/>
              <a:pPr/>
              <a:t>&lt;#&gt;</a:t>
            </a:fld>
            <a:endParaRPr kumimoji="1" lang="ja-JP" altLang="en-US"/>
          </a:p>
        </p:txBody>
      </p:sp>
    </p:spTree>
    <p:extLst>
      <p:ext uri="{BB962C8B-B14F-4D97-AF65-F5344CB8AC3E}">
        <p14:creationId xmlns="" xmlns:p14="http://schemas.microsoft.com/office/powerpoint/2010/main" val="342201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7324145-CB15-4268-90DE-B9C1ED9621EC}" type="datetimeFigureOut">
              <a:rPr kumimoji="1" lang="ja-JP" altLang="en-US" smtClean="0"/>
              <a:pPr/>
              <a:t>2015/5/31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3485EB-E265-4336-B25E-0F3B4E73D884}" type="slidenum">
              <a:rPr kumimoji="1" lang="ja-JP" altLang="en-US" smtClean="0"/>
              <a:pPr/>
              <a:t>&lt;#&gt;</a:t>
            </a:fld>
            <a:endParaRPr kumimoji="1" lang="ja-JP" altLang="en-US"/>
          </a:p>
        </p:txBody>
      </p:sp>
    </p:spTree>
    <p:extLst>
      <p:ext uri="{BB962C8B-B14F-4D97-AF65-F5344CB8AC3E}">
        <p14:creationId xmlns="" xmlns:p14="http://schemas.microsoft.com/office/powerpoint/2010/main" val="414409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7324145-CB15-4268-90DE-B9C1ED9621EC}" type="datetimeFigureOut">
              <a:rPr kumimoji="1" lang="ja-JP" altLang="en-US" smtClean="0"/>
              <a:pPr/>
              <a:t>2015/5/31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3485EB-E265-4336-B25E-0F3B4E73D884}" type="slidenum">
              <a:rPr kumimoji="1" lang="ja-JP" altLang="en-US" smtClean="0"/>
              <a:pPr/>
              <a:t>&lt;#&gt;</a:t>
            </a:fld>
            <a:endParaRPr kumimoji="1" lang="ja-JP" altLang="en-US"/>
          </a:p>
        </p:txBody>
      </p:sp>
    </p:spTree>
    <p:extLst>
      <p:ext uri="{BB962C8B-B14F-4D97-AF65-F5344CB8AC3E}">
        <p14:creationId xmlns="" xmlns:p14="http://schemas.microsoft.com/office/powerpoint/2010/main" val="334972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7324145-CB15-4268-90DE-B9C1ED9621EC}" type="datetimeFigureOut">
              <a:rPr kumimoji="1" lang="ja-JP" altLang="en-US" smtClean="0"/>
              <a:pPr/>
              <a:t>2015/5/31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C3485EB-E265-4336-B25E-0F3B4E73D884}" type="slidenum">
              <a:rPr kumimoji="1" lang="ja-JP" altLang="en-US" smtClean="0"/>
              <a:pPr/>
              <a:t>&lt;#&gt;</a:t>
            </a:fld>
            <a:endParaRPr kumimoji="1" lang="ja-JP" altLang="en-US"/>
          </a:p>
        </p:txBody>
      </p:sp>
    </p:spTree>
    <p:extLst>
      <p:ext uri="{BB962C8B-B14F-4D97-AF65-F5344CB8AC3E}">
        <p14:creationId xmlns="" xmlns:p14="http://schemas.microsoft.com/office/powerpoint/2010/main" val="185292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7324145-CB15-4268-90DE-B9C1ED9621EC}" type="datetimeFigureOut">
              <a:rPr kumimoji="1" lang="ja-JP" altLang="en-US" smtClean="0"/>
              <a:pPr/>
              <a:t>2015/5/31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C3485EB-E265-4336-B25E-0F3B4E73D884}" type="slidenum">
              <a:rPr kumimoji="1" lang="ja-JP" altLang="en-US" smtClean="0"/>
              <a:pPr/>
              <a:t>&lt;#&gt;</a:t>
            </a:fld>
            <a:endParaRPr kumimoji="1" lang="ja-JP" altLang="en-US"/>
          </a:p>
        </p:txBody>
      </p:sp>
    </p:spTree>
    <p:extLst>
      <p:ext uri="{BB962C8B-B14F-4D97-AF65-F5344CB8AC3E}">
        <p14:creationId xmlns="" xmlns:p14="http://schemas.microsoft.com/office/powerpoint/2010/main" val="392666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7324145-CB15-4268-90DE-B9C1ED9621EC}" type="datetimeFigureOut">
              <a:rPr kumimoji="1" lang="ja-JP" altLang="en-US" smtClean="0"/>
              <a:pPr/>
              <a:t>2015/5/31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3485EB-E265-4336-B25E-0F3B4E73D884}" type="slidenum">
              <a:rPr kumimoji="1" lang="ja-JP" altLang="en-US" smtClean="0"/>
              <a:pPr/>
              <a:t>&lt;#&gt;</a:t>
            </a:fld>
            <a:endParaRPr kumimoji="1" lang="ja-JP" altLang="en-US"/>
          </a:p>
        </p:txBody>
      </p:sp>
    </p:spTree>
    <p:extLst>
      <p:ext uri="{BB962C8B-B14F-4D97-AF65-F5344CB8AC3E}">
        <p14:creationId xmlns="" xmlns:p14="http://schemas.microsoft.com/office/powerpoint/2010/main" val="130489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324145-CB15-4268-90DE-B9C1ED9621EC}" type="datetimeFigureOut">
              <a:rPr kumimoji="1" lang="ja-JP" altLang="en-US" smtClean="0"/>
              <a:pPr/>
              <a:t>2015/5/31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3485EB-E265-4336-B25E-0F3B4E73D884}" type="slidenum">
              <a:rPr kumimoji="1" lang="ja-JP" altLang="en-US" smtClean="0"/>
              <a:pPr/>
              <a:t>&lt;#&gt;</a:t>
            </a:fld>
            <a:endParaRPr kumimoji="1" lang="ja-JP" altLang="en-US"/>
          </a:p>
        </p:txBody>
      </p:sp>
    </p:spTree>
    <p:extLst>
      <p:ext uri="{BB962C8B-B14F-4D97-AF65-F5344CB8AC3E}">
        <p14:creationId xmlns="" xmlns:p14="http://schemas.microsoft.com/office/powerpoint/2010/main" val="331054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324145-CB15-4268-90DE-B9C1ED9621EC}" type="datetimeFigureOut">
              <a:rPr kumimoji="1" lang="ja-JP" altLang="en-US" smtClean="0"/>
              <a:pPr/>
              <a:t>2015/5/31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3485EB-E265-4336-B25E-0F3B4E73D884}" type="slidenum">
              <a:rPr kumimoji="1" lang="ja-JP" altLang="en-US" smtClean="0"/>
              <a:pPr/>
              <a:t>&lt;#&gt;</a:t>
            </a:fld>
            <a:endParaRPr kumimoji="1" lang="ja-JP" altLang="en-US"/>
          </a:p>
        </p:txBody>
      </p:sp>
    </p:spTree>
    <p:extLst>
      <p:ext uri="{BB962C8B-B14F-4D97-AF65-F5344CB8AC3E}">
        <p14:creationId xmlns="" xmlns:p14="http://schemas.microsoft.com/office/powerpoint/2010/main" val="245450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24145-CB15-4268-90DE-B9C1ED9621EC}" type="datetimeFigureOut">
              <a:rPr kumimoji="1" lang="ja-JP" altLang="en-US" smtClean="0"/>
              <a:pPr/>
              <a:t>2015/5/31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485EB-E265-4336-B25E-0F3B4E73D884}" type="slidenum">
              <a:rPr kumimoji="1" lang="ja-JP" altLang="en-US" smtClean="0"/>
              <a:pPr/>
              <a:t>&lt;#&gt;</a:t>
            </a:fld>
            <a:endParaRPr kumimoji="1" lang="ja-JP" altLang="en-US"/>
          </a:p>
        </p:txBody>
      </p:sp>
    </p:spTree>
    <p:extLst>
      <p:ext uri="{BB962C8B-B14F-4D97-AF65-F5344CB8AC3E}">
        <p14:creationId xmlns="" xmlns:p14="http://schemas.microsoft.com/office/powerpoint/2010/main" val="2657613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moneylocations.com/moneygram/japan/iwat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tel:8435241465" TargetMode="External"/><Relationship Id="rId2" Type="http://schemas.openxmlformats.org/officeDocument/2006/relationships/hyperlink" Target="tel:7053828354" TargetMode="External"/><Relationship Id="rId1" Type="http://schemas.openxmlformats.org/officeDocument/2006/relationships/slideLayout" Target="../slideLayouts/slideLayout2.xml"/><Relationship Id="rId4" Type="http://schemas.openxmlformats.org/officeDocument/2006/relationships/hyperlink" Target="http://us-mg6.mail.yahoo.com/compose?to=conference@gcedst2013.org.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hyperlink" Target="http://www.boltonpalacehotel.co.uk/" TargetMode="External"/><Relationship Id="rId5" Type="http://schemas.openxmlformats.org/officeDocument/2006/relationships/hyperlink" Target="tel:+447053828357" TargetMode="Externa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jnsasaki@tk2.so-net.ne.jp" TargetMode="External"/><Relationship Id="rId3" Type="http://schemas.openxmlformats.org/officeDocument/2006/relationships/hyperlink" Target="http://anonym.to/?http://gcedst2013.org.uk/index.htm" TargetMode="External"/><Relationship Id="rId7" Type="http://schemas.openxmlformats.org/officeDocument/2006/relationships/hyperlink" Target="mailto:conference@gcedst2013.org.uk" TargetMode="External"/><Relationship Id="rId2" Type="http://schemas.openxmlformats.org/officeDocument/2006/relationships/hyperlink" Target="http://wrs.search.yahoo.co.jp/FOR=Qzx_pU5V3ihv0ASDSXFb6S35YU0mMqF_NpY_RRZJ0qY9KuEqKteKnyBnv0_Ad.Lb_nOPAc.va2o.nDTCkgu5TTi8QmY1_bbvG.HY5YfZgeU3ybypedrd4JTUY2oebLJaHYHWjYKPBfTW6dPf.UICqWxwhroALsIzIJqDKsJIE_J2WuxTnSC2iT._vzuXVfT9hVHSEaNDYf6i52tuxgqZCjJkE2PtZLb.jeeAG7R6NHTXh3dy6fuNFRk9e0VxFcc-/_ylt=A3xThjiTRXhShF4BdTODTwx.;_ylu=X3oDMTBtNHJhZXRnBHBvcwMxBHNlYwNzcgRzbGsDdGl0bGU-/SIG=12jqnfe9o/EXP=1383714643/**http:/www.scamwarners.com/forum/viewtopic.php?f=40&amp;t=76526" TargetMode="External"/><Relationship Id="rId1" Type="http://schemas.openxmlformats.org/officeDocument/2006/relationships/slideLayout" Target="../slideLayouts/slideLayout2.xml"/><Relationship Id="rId6" Type="http://schemas.openxmlformats.org/officeDocument/2006/relationships/hyperlink" Target="tel:+448435241465" TargetMode="External"/><Relationship Id="rId5" Type="http://schemas.openxmlformats.org/officeDocument/2006/relationships/hyperlink" Target="tel:+447053828354" TargetMode="External"/><Relationship Id="rId4" Type="http://schemas.openxmlformats.org/officeDocument/2006/relationships/hyperlink" Target="http://anonym.to/?http://boltonpalacehotel.co.uk/index-2.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tel:8435241465" TargetMode="External"/><Relationship Id="rId2" Type="http://schemas.openxmlformats.org/officeDocument/2006/relationships/hyperlink" Target="tel:7053828354" TargetMode="External"/><Relationship Id="rId1" Type="http://schemas.openxmlformats.org/officeDocument/2006/relationships/slideLayout" Target="../slideLayouts/slideLayout2.xml"/><Relationship Id="rId4" Type="http://schemas.openxmlformats.org/officeDocument/2006/relationships/hyperlink" Target="mailto:conference@gcedst2013.org.uk"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conference@gcedst2013.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conference@gcedst.org.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reservations@boltonpalacehotel.co.uk" TargetMode="External"/><Relationship Id="rId2" Type="http://schemas.openxmlformats.org/officeDocument/2006/relationships/hyperlink" Target="http://www.gcedst2013.org.uk/" TargetMode="External"/><Relationship Id="rId1" Type="http://schemas.openxmlformats.org/officeDocument/2006/relationships/slideLayout" Target="../slideLayouts/slideLayout2.xml"/><Relationship Id="rId6" Type="http://schemas.openxmlformats.org/officeDocument/2006/relationships/hyperlink" Target="http://us-mg6.mail.yahoo.com/compose?to=conference@gcedst2013.org.uk" TargetMode="External"/><Relationship Id="rId5" Type="http://schemas.openxmlformats.org/officeDocument/2006/relationships/hyperlink" Target="tel:8435241465" TargetMode="External"/><Relationship Id="rId4" Type="http://schemas.openxmlformats.org/officeDocument/2006/relationships/hyperlink" Target="tel:705382835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gcedst2013.org.uk/access.htm" TargetMode="External"/><Relationship Id="rId2" Type="http://schemas.openxmlformats.org/officeDocument/2006/relationships/hyperlink" Target="http://www.boltonpalacehotel.co.uk/" TargetMode="External"/><Relationship Id="rId1" Type="http://schemas.openxmlformats.org/officeDocument/2006/relationships/slideLayout" Target="../slideLayouts/slideLayout2.xml"/><Relationship Id="rId6" Type="http://schemas.openxmlformats.org/officeDocument/2006/relationships/hyperlink" Target="http://us-mg6.mail.yahoo.com/compose?to=conference@gcedst2013.org.uk" TargetMode="External"/><Relationship Id="rId5" Type="http://schemas.openxmlformats.org/officeDocument/2006/relationships/hyperlink" Target="tel:8435241465" TargetMode="External"/><Relationship Id="rId4" Type="http://schemas.openxmlformats.org/officeDocument/2006/relationships/hyperlink" Target="tel:7053828354"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reservations@boltonpalacehotel.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oneygram.com/" TargetMode="External"/><Relationship Id="rId7" Type="http://schemas.openxmlformats.org/officeDocument/2006/relationships/image" Target="../media/image1.jpeg"/><Relationship Id="rId2" Type="http://schemas.openxmlformats.org/officeDocument/2006/relationships/hyperlink" Target="mailto:jnsasaki@tk2.so-net.ne.jp" TargetMode="External"/><Relationship Id="rId1" Type="http://schemas.openxmlformats.org/officeDocument/2006/relationships/slideLayout" Target="../slideLayouts/slideLayout2.xml"/><Relationship Id="rId6" Type="http://schemas.openxmlformats.org/officeDocument/2006/relationships/hyperlink" Target="http://www.boltonpalacehotel.co.uk/" TargetMode="External"/><Relationship Id="rId5" Type="http://schemas.openxmlformats.org/officeDocument/2006/relationships/hyperlink" Target="tel:+447053828357" TargetMode="External"/><Relationship Id="rId4" Type="http://schemas.openxmlformats.org/officeDocument/2006/relationships/hyperlink" Target="http://www.westernunio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49757" y="2706464"/>
            <a:ext cx="9144000" cy="706437"/>
          </a:xfrm>
        </p:spPr>
        <p:txBody>
          <a:bodyPr>
            <a:noAutofit/>
          </a:bodyPr>
          <a:lstStyle/>
          <a:p>
            <a:r>
              <a:rPr kumimoji="1" lang="ja-JP" altLang="en-US" sz="4800" dirty="0" smtClean="0">
                <a:latin typeface="HGP明朝E" pitchFamily="18" charset="-128"/>
                <a:ea typeface="HGP明朝E" pitchFamily="18" charset="-128"/>
              </a:rPr>
              <a:t>国際学会詐欺</a:t>
            </a:r>
            <a:endParaRPr kumimoji="1" lang="ja-JP" altLang="en-US" sz="4800" dirty="0">
              <a:latin typeface="HGP明朝E" pitchFamily="18" charset="-128"/>
              <a:ea typeface="HGP明朝E" pitchFamily="18" charset="-128"/>
            </a:endParaRPr>
          </a:p>
        </p:txBody>
      </p:sp>
      <p:sp>
        <p:nvSpPr>
          <p:cNvPr id="3" name="テキスト ボックス 2"/>
          <p:cNvSpPr txBox="1"/>
          <p:nvPr/>
        </p:nvSpPr>
        <p:spPr>
          <a:xfrm>
            <a:off x="5112913" y="5847009"/>
            <a:ext cx="1980029" cy="523220"/>
          </a:xfrm>
          <a:prstGeom prst="rect">
            <a:avLst/>
          </a:prstGeom>
          <a:noFill/>
        </p:spPr>
        <p:txBody>
          <a:bodyPr wrap="none" rtlCol="0">
            <a:spAutoFit/>
          </a:bodyPr>
          <a:lstStyle/>
          <a:p>
            <a:r>
              <a:rPr kumimoji="1" lang="ja-JP" altLang="en-US" sz="2800" dirty="0" smtClean="0">
                <a:latin typeface="HGP明朝E" pitchFamily="18" charset="-128"/>
                <a:ea typeface="HGP明朝E" pitchFamily="18" charset="-128"/>
              </a:rPr>
              <a:t>佐々木甚一</a:t>
            </a:r>
            <a:endParaRPr kumimoji="1" lang="ja-JP" altLang="en-US" sz="2800" dirty="0">
              <a:latin typeface="HGP明朝E" pitchFamily="18" charset="-128"/>
              <a:ea typeface="HGP明朝E" pitchFamily="18" charset="-128"/>
            </a:endParaRPr>
          </a:p>
        </p:txBody>
      </p:sp>
    </p:spTree>
    <p:extLst>
      <p:ext uri="{BB962C8B-B14F-4D97-AF65-F5344CB8AC3E}">
        <p14:creationId xmlns="" xmlns:p14="http://schemas.microsoft.com/office/powerpoint/2010/main" val="407217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42925" y="2189921"/>
            <a:ext cx="11039475" cy="4133056"/>
          </a:xfrm>
          <a:ln>
            <a:solidFill>
              <a:schemeClr val="tx1"/>
            </a:solidFill>
          </a:ln>
        </p:spPr>
        <p:txBody>
          <a:bodyPr>
            <a:normAutofit fontScale="85000" lnSpcReduction="20000"/>
          </a:bodyPr>
          <a:lstStyle/>
          <a:p>
            <a:pPr>
              <a:buNone/>
            </a:pPr>
            <a:r>
              <a:rPr lang="en-US" altLang="ja-JP" dirty="0" smtClean="0">
                <a:latin typeface="Times New Roman" panose="02020603050405020304" pitchFamily="18" charset="0"/>
                <a:cs typeface="Times New Roman" panose="02020603050405020304" pitchFamily="18" charset="0"/>
              </a:rPr>
              <a:t>Dear Dr. Jin-</a:t>
            </a:r>
            <a:r>
              <a:rPr lang="en-US" altLang="ja-JP" dirty="0" err="1" smtClean="0">
                <a:latin typeface="Times New Roman" panose="02020603050405020304" pitchFamily="18" charset="0"/>
                <a:cs typeface="Times New Roman" panose="02020603050405020304" pitchFamily="18" charset="0"/>
              </a:rPr>
              <a:t>Ichi</a:t>
            </a:r>
            <a:r>
              <a:rPr lang="en-US" altLang="ja-JP" dirty="0" smtClean="0">
                <a:latin typeface="Times New Roman" panose="02020603050405020304" pitchFamily="18" charset="0"/>
                <a:cs typeface="Times New Roman" panose="02020603050405020304" pitchFamily="18" charset="0"/>
              </a:rPr>
              <a:t> Sasaki,</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Ex-Professor, </a:t>
            </a:r>
            <a:r>
              <a:rPr lang="en-US" altLang="ja-JP" dirty="0" err="1" smtClean="0">
                <a:latin typeface="Times New Roman" panose="02020603050405020304" pitchFamily="18" charset="0"/>
                <a:cs typeface="Times New Roman" panose="02020603050405020304" pitchFamily="18" charset="0"/>
              </a:rPr>
              <a:t>Hirosaki</a:t>
            </a:r>
            <a:r>
              <a:rPr lang="en-US" altLang="ja-JP" dirty="0" smtClean="0">
                <a:latin typeface="Times New Roman" panose="02020603050405020304" pitchFamily="18" charset="0"/>
                <a:cs typeface="Times New Roman" panose="02020603050405020304" pitchFamily="18" charset="0"/>
              </a:rPr>
              <a:t> University,</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Morioka, Iwate, JAPAN.</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Participation Code: GCEDST-208764 </a:t>
            </a:r>
            <a:br>
              <a:rPr lang="en-US" altLang="ja-JP" dirty="0" smtClean="0">
                <a:latin typeface="Times New Roman" panose="02020603050405020304" pitchFamily="18" charset="0"/>
                <a:cs typeface="Times New Roman" panose="02020603050405020304" pitchFamily="18" charset="0"/>
              </a:rPr>
            </a:br>
            <a:endParaRPr lang="en-US" altLang="ja-JP" dirty="0" smtClean="0">
              <a:latin typeface="Times New Roman" panose="02020603050405020304" pitchFamily="18" charset="0"/>
              <a:cs typeface="Times New Roman" panose="02020603050405020304" pitchFamily="18" charset="0"/>
            </a:endParaRPr>
          </a:p>
          <a:p>
            <a:pPr>
              <a:buNone/>
            </a:pPr>
            <a:r>
              <a:rPr lang="en-US" altLang="ja-JP" dirty="0" smtClean="0">
                <a:latin typeface="Times New Roman" panose="02020603050405020304" pitchFamily="18" charset="0"/>
                <a:cs typeface="Times New Roman" panose="02020603050405020304" pitchFamily="18" charset="0"/>
              </a:rPr>
              <a:t>     </a:t>
            </a:r>
            <a:r>
              <a:rPr lang="en-US" altLang="ja-JP" dirty="0" smtClean="0">
                <a:solidFill>
                  <a:srgbClr val="FF0000"/>
                </a:solidFill>
                <a:latin typeface="Times New Roman" panose="02020603050405020304" pitchFamily="18" charset="0"/>
                <a:cs typeface="Times New Roman" panose="02020603050405020304" pitchFamily="18" charset="0"/>
              </a:rPr>
              <a:t>Contact the hotel management </a:t>
            </a:r>
            <a:r>
              <a:rPr lang="en-US" altLang="ja-JP" dirty="0" smtClean="0">
                <a:latin typeface="Times New Roman" panose="02020603050405020304" pitchFamily="18" charset="0"/>
                <a:cs typeface="Times New Roman" panose="02020603050405020304" pitchFamily="18" charset="0"/>
              </a:rPr>
              <a:t>they will advice you on how to make your room reservation payment.</a:t>
            </a:r>
          </a:p>
          <a:p>
            <a:endParaRPr lang="en-US" altLang="ja-JP" dirty="0" smtClean="0">
              <a:latin typeface="Times New Roman" panose="02020603050405020304" pitchFamily="18" charset="0"/>
              <a:cs typeface="Times New Roman" panose="02020603050405020304" pitchFamily="18" charset="0"/>
            </a:endParaRPr>
          </a:p>
          <a:p>
            <a:pPr>
              <a:buNone/>
            </a:pPr>
            <a:r>
              <a:rPr lang="en-US" altLang="ja-JP" dirty="0" smtClean="0">
                <a:latin typeface="Times New Roman" panose="02020603050405020304" pitchFamily="18" charset="0"/>
                <a:cs typeface="Times New Roman" panose="02020603050405020304" pitchFamily="18" charset="0"/>
              </a:rPr>
              <a:t>     We look forward to seeing your delegation in London!</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Best Regards,</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
            </a:r>
            <a:br>
              <a:rPr lang="en-US" altLang="ja-JP" dirty="0" smtClean="0">
                <a:latin typeface="Times New Roman" panose="02020603050405020304" pitchFamily="18" charset="0"/>
                <a:cs typeface="Times New Roman" panose="02020603050405020304" pitchFamily="18" charset="0"/>
              </a:rPr>
            </a:br>
            <a:r>
              <a:rPr lang="en-US" altLang="ja-JP" dirty="0" smtClean="0">
                <a:solidFill>
                  <a:srgbClr val="00B0F0"/>
                </a:solidFill>
                <a:latin typeface="Times New Roman" panose="02020603050405020304" pitchFamily="18" charset="0"/>
                <a:cs typeface="Times New Roman" panose="02020603050405020304" pitchFamily="18" charset="0"/>
              </a:rPr>
              <a:t>GCEDST 2013 Access Grant Committee</a:t>
            </a:r>
          </a:p>
          <a:p>
            <a:endParaRPr kumimoji="1" lang="ja-JP" altLang="en-US" dirty="0">
              <a:latin typeface="Times New Roman" panose="02020603050405020304" pitchFamily="18" charset="0"/>
              <a:cs typeface="Times New Roman" panose="02020603050405020304" pitchFamily="18" charset="0"/>
            </a:endParaRPr>
          </a:p>
        </p:txBody>
      </p:sp>
      <p:sp>
        <p:nvSpPr>
          <p:cNvPr id="4" name="正方形/長方形 3"/>
          <p:cNvSpPr/>
          <p:nvPr/>
        </p:nvSpPr>
        <p:spPr>
          <a:xfrm>
            <a:off x="542925" y="1728256"/>
            <a:ext cx="2376264" cy="461665"/>
          </a:xfrm>
          <a:prstGeom prst="rect">
            <a:avLst/>
          </a:prstGeom>
          <a:noFill/>
        </p:spPr>
        <p:txBody>
          <a:bodyPr wrap="square">
            <a:spAutoFit/>
          </a:bodyPr>
          <a:lstStyle/>
          <a:p>
            <a:r>
              <a:rPr lang="en-US" altLang="ja-JP" sz="1200" dirty="0">
                <a:latin typeface="Times New Roman" pitchFamily="18" charset="0"/>
                <a:cs typeface="Times New Roman" pitchFamily="18" charset="0"/>
              </a:rPr>
              <a:t>GCEDST Grant Committee &lt;accessgrant@gcedst2013.org.uk&gt;</a:t>
            </a:r>
            <a:endParaRPr lang="ja-JP" altLang="en-US" sz="1200" dirty="0">
              <a:latin typeface="Times New Roman" pitchFamily="18" charset="0"/>
              <a:cs typeface="Times New Roman" pitchFamily="18" charset="0"/>
            </a:endParaRPr>
          </a:p>
        </p:txBody>
      </p:sp>
      <p:sp>
        <p:nvSpPr>
          <p:cNvPr id="6" name="正方形/長方形 5"/>
          <p:cNvSpPr/>
          <p:nvPr/>
        </p:nvSpPr>
        <p:spPr>
          <a:xfrm>
            <a:off x="9815282" y="1896235"/>
            <a:ext cx="1854995" cy="276999"/>
          </a:xfrm>
          <a:prstGeom prst="rect">
            <a:avLst/>
          </a:prstGeom>
          <a:noFill/>
        </p:spPr>
        <p:txBody>
          <a:bodyPr wrap="none">
            <a:spAutoFit/>
          </a:bodyPr>
          <a:lstStyle/>
          <a:p>
            <a:r>
              <a:rPr lang="en-US" altLang="ja-JP" sz="1200" dirty="0"/>
              <a:t>➐ 2013</a:t>
            </a:r>
            <a:r>
              <a:rPr lang="ja-JP" altLang="en-US" sz="1200" dirty="0"/>
              <a:t>年</a:t>
            </a:r>
            <a:r>
              <a:rPr lang="en-US" altLang="ja-JP" sz="1200" dirty="0"/>
              <a:t>10</a:t>
            </a:r>
            <a:r>
              <a:rPr lang="ja-JP" altLang="en-US" sz="1200" dirty="0"/>
              <a:t>月</a:t>
            </a:r>
            <a:r>
              <a:rPr lang="en-US" altLang="ja-JP" sz="1200" dirty="0"/>
              <a:t>18</a:t>
            </a:r>
            <a:r>
              <a:rPr lang="ja-JP" altLang="en-US" sz="1200" dirty="0"/>
              <a:t>日 </a:t>
            </a:r>
            <a:r>
              <a:rPr lang="en-US" altLang="ja-JP" sz="1200" dirty="0"/>
              <a:t>16:22</a:t>
            </a:r>
            <a:endParaRPr lang="ja-JP" altLang="en-US" sz="1200" dirty="0"/>
          </a:p>
        </p:txBody>
      </p:sp>
      <p:sp>
        <p:nvSpPr>
          <p:cNvPr id="5" name="スライド番号プレースホルダ 4"/>
          <p:cNvSpPr>
            <a:spLocks noGrp="1"/>
          </p:cNvSpPr>
          <p:nvPr>
            <p:ph type="sldNum" sz="quarter" idx="12"/>
          </p:nvPr>
        </p:nvSpPr>
        <p:spPr/>
        <p:txBody>
          <a:bodyPr/>
          <a:lstStyle/>
          <a:p>
            <a:fld id="{091F0BC8-B8E2-4E08-96D2-2A74A9E5226E}" type="slidenum">
              <a:rPr kumimoji="1" lang="ja-JP" altLang="en-US" smtClean="0"/>
              <a:pPr/>
              <a:t>10</a:t>
            </a:fld>
            <a:endParaRPr kumimoji="1" lang="ja-JP" altLang="en-US"/>
          </a:p>
        </p:txBody>
      </p:sp>
      <p:sp>
        <p:nvSpPr>
          <p:cNvPr id="7" name="テキスト ボックス 6"/>
          <p:cNvSpPr txBox="1"/>
          <p:nvPr/>
        </p:nvSpPr>
        <p:spPr>
          <a:xfrm>
            <a:off x="888642" y="546484"/>
            <a:ext cx="10612191" cy="523220"/>
          </a:xfrm>
          <a:prstGeom prst="rect">
            <a:avLst/>
          </a:prstGeom>
          <a:noFill/>
        </p:spPr>
        <p:txBody>
          <a:bodyPr wrap="square" rtlCol="0">
            <a:spAutoFit/>
          </a:bodyPr>
          <a:lstStyle/>
          <a:p>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a:t>
            </a:r>
            <a:r>
              <a:rPr lang="ja-JP" altLang="en-US" sz="2800" dirty="0" smtClean="0">
                <a:latin typeface="HGP明朝E" pitchFamily="18" charset="-128"/>
                <a:ea typeface="HGP明朝E" pitchFamily="18" charset="-128"/>
              </a:rPr>
              <a:t>予約</a:t>
            </a:r>
            <a:r>
              <a:rPr lang="ja-JP" altLang="en-US" sz="2800" dirty="0" smtClean="0">
                <a:latin typeface="HGP明朝E" pitchFamily="18" charset="-128"/>
                <a:ea typeface="HGP明朝E" pitchFamily="18" charset="-128"/>
              </a:rPr>
              <a:t>金の支払い方法」についてホテルマネジャーと連絡</a:t>
            </a:r>
            <a:r>
              <a:rPr lang="ja-JP" altLang="en-US" sz="2800" dirty="0">
                <a:latin typeface="HGP明朝E" pitchFamily="18" charset="-128"/>
                <a:ea typeface="HGP明朝E" pitchFamily="18" charset="-128"/>
              </a:rPr>
              <a:t>取ってくれ</a:t>
            </a:r>
          </a:p>
        </p:txBody>
      </p:sp>
      <p:sp>
        <p:nvSpPr>
          <p:cNvPr id="2" name="テキスト ボックス 1"/>
          <p:cNvSpPr txBox="1"/>
          <p:nvPr/>
        </p:nvSpPr>
        <p:spPr>
          <a:xfrm>
            <a:off x="2934968" y="1354893"/>
            <a:ext cx="6672019" cy="400110"/>
          </a:xfrm>
          <a:prstGeom prst="rect">
            <a:avLst/>
          </a:prstGeom>
          <a:noFill/>
        </p:spPr>
        <p:txBody>
          <a:bodyPr wrap="none" rtlCol="0">
            <a:spAutoFit/>
          </a:bodyPr>
          <a:lstStyle/>
          <a:p>
            <a:r>
              <a:rPr kumimoji="1" lang="ja-JP" altLang="en-US" sz="2000" dirty="0" smtClean="0">
                <a:solidFill>
                  <a:srgbClr val="FF0000"/>
                </a:solidFill>
                <a:latin typeface="HGP明朝E" panose="02020900000000000000" pitchFamily="18" charset="-128"/>
                <a:ea typeface="HGP明朝E" panose="02020900000000000000" pitchFamily="18" charset="-128"/>
              </a:rPr>
              <a:t>（振込の口座</a:t>
            </a:r>
            <a:r>
              <a:rPr kumimoji="1" lang="ja-JP" altLang="en-US" sz="2000" dirty="0" smtClean="0">
                <a:solidFill>
                  <a:srgbClr val="FF0000"/>
                </a:solidFill>
                <a:latin typeface="HGP明朝E" panose="02020900000000000000" pitchFamily="18" charset="-128"/>
                <a:ea typeface="HGP明朝E" panose="02020900000000000000" pitchFamily="18" charset="-128"/>
              </a:rPr>
              <a:t>を</a:t>
            </a:r>
            <a:r>
              <a:rPr lang="ja-JP" altLang="en-US" sz="2000" dirty="0" smtClean="0">
                <a:solidFill>
                  <a:srgbClr val="FF0000"/>
                </a:solidFill>
                <a:latin typeface="HGP明朝E" panose="02020900000000000000" pitchFamily="18" charset="-128"/>
                <a:ea typeface="HGP明朝E" panose="02020900000000000000" pitchFamily="18" charset="-128"/>
              </a:rPr>
              <a:t>書いておけばいいのに其れがない、何で？）</a:t>
            </a:r>
            <a:endParaRPr kumimoji="1" lang="ja-JP" altLang="en-US" sz="2000" dirty="0">
              <a:solidFill>
                <a:srgbClr val="FF0000"/>
              </a:solidFill>
              <a:latin typeface="HGP明朝E" panose="02020900000000000000" pitchFamily="18" charset="-128"/>
              <a:ea typeface="HGP明朝E" panose="02020900000000000000" pitchFamily="18" charset="-128"/>
            </a:endParaRPr>
          </a:p>
        </p:txBody>
      </p:sp>
    </p:spTree>
    <p:extLst>
      <p:ext uri="{BB962C8B-B14F-4D97-AF65-F5344CB8AC3E}">
        <p14:creationId xmlns="" xmlns:p14="http://schemas.microsoft.com/office/powerpoint/2010/main" val="328942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19087" y="1571848"/>
            <a:ext cx="11553825" cy="4967064"/>
          </a:xfrm>
          <a:noFill/>
          <a:ln>
            <a:solidFill>
              <a:schemeClr val="tx1"/>
            </a:solidFill>
          </a:ln>
        </p:spPr>
        <p:txBody>
          <a:bodyPr>
            <a:normAutofit fontScale="25000" lnSpcReduction="20000"/>
          </a:bodyPr>
          <a:lstStyle/>
          <a:p>
            <a:pPr>
              <a:buNone/>
            </a:pPr>
            <a:r>
              <a:rPr lang="en-US" altLang="ja-JP" sz="4200" dirty="0">
                <a:latin typeface="ＭＳ Ｐゴシック"/>
                <a:ea typeface="ＭＳ Ｐゴシック"/>
              </a:rPr>
              <a:t>✓</a:t>
            </a:r>
            <a:r>
              <a:rPr lang="en-US" altLang="ja-JP" sz="4200" dirty="0"/>
              <a:t> </a:t>
            </a:r>
            <a:r>
              <a:rPr lang="en-US" altLang="ja-JP" sz="4800" dirty="0">
                <a:latin typeface="Times New Roman" panose="02020603050405020304" pitchFamily="18" charset="0"/>
                <a:cs typeface="Times New Roman" panose="02020603050405020304" pitchFamily="18" charset="0"/>
              </a:rPr>
              <a:t>Dear Dr .Jin-</a:t>
            </a:r>
            <a:r>
              <a:rPr lang="en-US" altLang="ja-JP" sz="4800" dirty="0" err="1">
                <a:latin typeface="Times New Roman" panose="02020603050405020304" pitchFamily="18" charset="0"/>
                <a:cs typeface="Times New Roman" panose="02020603050405020304" pitchFamily="18" charset="0"/>
              </a:rPr>
              <a:t>Ichi</a:t>
            </a:r>
            <a:r>
              <a:rPr lang="en-US" altLang="ja-JP" sz="4800" dirty="0">
                <a:latin typeface="Times New Roman" panose="02020603050405020304" pitchFamily="18" charset="0"/>
                <a:cs typeface="Times New Roman" panose="02020603050405020304" pitchFamily="18" charset="0"/>
              </a:rPr>
              <a:t> Sasaki,</a:t>
            </a:r>
            <a:r>
              <a:rPr lang="en-US" altLang="ja-JP" sz="4800" dirty="0" smtClean="0">
                <a:latin typeface="Times New Roman" panose="02020603050405020304" pitchFamily="18" charset="0"/>
                <a:cs typeface="Times New Roman" panose="02020603050405020304" pitchFamily="18" charset="0"/>
              </a:rPr>
              <a:t/>
            </a:r>
            <a:br>
              <a:rPr lang="en-US" altLang="ja-JP" sz="4800" dirty="0" smtClean="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
            </a:r>
            <a:br>
              <a:rPr lang="en-US" altLang="ja-JP" sz="4800" dirty="0">
                <a:latin typeface="Times New Roman" panose="02020603050405020304" pitchFamily="18" charset="0"/>
                <a:cs typeface="Times New Roman" panose="02020603050405020304" pitchFamily="18" charset="0"/>
              </a:rPr>
            </a:br>
            <a:r>
              <a:rPr lang="en-US" altLang="ja-JP" sz="4800" b="1" dirty="0">
                <a:solidFill>
                  <a:srgbClr val="FF0000"/>
                </a:solidFill>
                <a:latin typeface="Times New Roman" panose="02020603050405020304" pitchFamily="18" charset="0"/>
                <a:cs typeface="Times New Roman" panose="02020603050405020304" pitchFamily="18" charset="0"/>
              </a:rPr>
              <a:t>Our hotel administrative only receive payment that exceed </a:t>
            </a:r>
            <a:r>
              <a:rPr lang="en-US" altLang="ja-JP" sz="4800" b="1" dirty="0">
                <a:solidFill>
                  <a:srgbClr val="00B0F0"/>
                </a:solidFill>
                <a:latin typeface="Times New Roman" panose="02020603050405020304" pitchFamily="18" charset="0"/>
                <a:cs typeface="Times New Roman" panose="02020603050405020304" pitchFamily="18" charset="0"/>
              </a:rPr>
              <a:t>£3,000.00 through bank account</a:t>
            </a:r>
            <a:r>
              <a:rPr lang="en-US" altLang="ja-JP" sz="4800" b="1" dirty="0">
                <a:solidFill>
                  <a:srgbClr val="FF0000"/>
                </a:solidFill>
                <a:latin typeface="Times New Roman" panose="02020603050405020304" pitchFamily="18" charset="0"/>
                <a:cs typeface="Times New Roman" panose="02020603050405020304" pitchFamily="18" charset="0"/>
              </a:rPr>
              <a:t>. Just log on </a:t>
            </a:r>
            <a:r>
              <a:rPr lang="en-US" altLang="ja-JP" sz="4800" b="1" dirty="0">
                <a:solidFill>
                  <a:srgbClr val="FF0000"/>
                </a:solidFill>
                <a:latin typeface="Times New Roman" panose="02020603050405020304" pitchFamily="18" charset="0"/>
                <a:cs typeface="Times New Roman" panose="02020603050405020304" pitchFamily="18" charset="0"/>
                <a:hlinkClick r:id="rId2"/>
              </a:rPr>
              <a:t>http://moneylocations.com/moneygram/japan/iwate</a:t>
            </a:r>
            <a:r>
              <a:rPr lang="en-US" altLang="ja-JP" sz="4800" b="1" dirty="0">
                <a:solidFill>
                  <a:srgbClr val="FF0000"/>
                </a:solidFill>
                <a:latin typeface="Times New Roman" panose="02020603050405020304" pitchFamily="18" charset="0"/>
                <a:cs typeface="Times New Roman" panose="02020603050405020304" pitchFamily="18" charset="0"/>
              </a:rPr>
              <a:t> to read about the </a:t>
            </a:r>
            <a:r>
              <a:rPr lang="en-US" altLang="ja-JP" sz="4800" b="1" dirty="0" smtClean="0">
                <a:solidFill>
                  <a:srgbClr val="FF0000"/>
                </a:solidFill>
                <a:latin typeface="Times New Roman" panose="02020603050405020304" pitchFamily="18" charset="0"/>
                <a:cs typeface="Times New Roman" panose="02020603050405020304" pitchFamily="18" charset="0"/>
              </a:rPr>
              <a:t>Money Gram </a:t>
            </a:r>
            <a:r>
              <a:rPr lang="en-US" altLang="ja-JP" sz="4800" b="1" dirty="0">
                <a:solidFill>
                  <a:srgbClr val="FF0000"/>
                </a:solidFill>
                <a:latin typeface="Times New Roman" panose="02020603050405020304" pitchFamily="18" charset="0"/>
                <a:cs typeface="Times New Roman" panose="02020603050405020304" pitchFamily="18" charset="0"/>
              </a:rPr>
              <a:t>Agent location in your Country which is the fastest means of sending funds to any Country in the world.</a:t>
            </a:r>
            <a:br>
              <a:rPr lang="en-US" altLang="ja-JP" sz="4800" b="1" dirty="0">
                <a:solidFill>
                  <a:srgbClr val="FF0000"/>
                </a:solidFill>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Visit any of the Agent in this link above to make your payment, once you get to the </a:t>
            </a:r>
            <a:r>
              <a:rPr lang="en-US" altLang="ja-JP" sz="4800" dirty="0" smtClean="0">
                <a:latin typeface="Times New Roman" panose="02020603050405020304" pitchFamily="18" charset="0"/>
                <a:cs typeface="Times New Roman" panose="02020603050405020304" pitchFamily="18" charset="0"/>
              </a:rPr>
              <a:t>Agent's </a:t>
            </a:r>
            <a:r>
              <a:rPr lang="en-US" altLang="ja-JP" sz="4800" dirty="0">
                <a:latin typeface="Times New Roman" panose="02020603050405020304" pitchFamily="18" charset="0"/>
                <a:cs typeface="Times New Roman" panose="02020603050405020304" pitchFamily="18" charset="0"/>
              </a:rPr>
              <a:t>office just collect the application form, write your name as the </a:t>
            </a:r>
            <a:r>
              <a:rPr lang="en-US" altLang="ja-JP" sz="4800" dirty="0" smtClean="0">
                <a:latin typeface="Times New Roman" panose="02020603050405020304" pitchFamily="18" charset="0"/>
                <a:cs typeface="Times New Roman" panose="02020603050405020304" pitchFamily="18" charset="0"/>
              </a:rPr>
              <a:t>Sender's </a:t>
            </a:r>
            <a:r>
              <a:rPr lang="en-US" altLang="ja-JP" sz="4800" dirty="0">
                <a:latin typeface="Times New Roman" panose="02020603050405020304" pitchFamily="18" charset="0"/>
                <a:cs typeface="Times New Roman" panose="02020603050405020304" pitchFamily="18" charset="0"/>
              </a:rPr>
              <a:t>Name. </a:t>
            </a:r>
            <a:r>
              <a:rPr lang="en-US" altLang="ja-JP" sz="4800" b="1" dirty="0" smtClean="0">
                <a:solidFill>
                  <a:srgbClr val="FF0000"/>
                </a:solidFill>
                <a:latin typeface="Times New Roman" panose="02020603050405020304" pitchFamily="18" charset="0"/>
                <a:cs typeface="Times New Roman" panose="02020603050405020304" pitchFamily="18" charset="0"/>
              </a:rPr>
              <a:t>Mrs. Helen </a:t>
            </a:r>
            <a:r>
              <a:rPr lang="en-US" altLang="ja-JP" sz="4800" b="1" dirty="0">
                <a:solidFill>
                  <a:srgbClr val="FF0000"/>
                </a:solidFill>
                <a:latin typeface="Times New Roman" panose="02020603050405020304" pitchFamily="18" charset="0"/>
                <a:cs typeface="Times New Roman" panose="02020603050405020304" pitchFamily="18" charset="0"/>
              </a:rPr>
              <a:t>Jackson is the Recipient's Name </a:t>
            </a:r>
            <a:r>
              <a:rPr lang="en-US" altLang="ja-JP" sz="4800" dirty="0">
                <a:latin typeface="Times New Roman" panose="02020603050405020304" pitchFamily="18" charset="0"/>
                <a:cs typeface="Times New Roman" panose="02020603050405020304" pitchFamily="18" charset="0"/>
              </a:rPr>
              <a:t>and Address is 165A Borough High St London SE1 1HR, United Kingdom. After filling the form you hand it over to the Agent with the amount you want to send, the Agent will send it in a minute and give you the transfer slip which you will send to us via email for immediate confirmation of your payment.</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Agent's Locations and Phone Numbers</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CALIMANESTI CACIULATA BCR</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IWATE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Address: CALEA LUI TRAIAN 790-792 CALIMANESTI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Phone: 547237 40250751165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SC OPTIM EXCHANGE S R L CALIMANESTI</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IWATE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Address: CALEA LUI TRAIAN NR 692 CALIMANESTI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Phone: 245600 400788966889</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Working Days</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Monday: 09:00 - 17:30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Tuesday: 09:00 - 17:30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Wednesday: 09:00 - 17:30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Thursday: 09:00 - 17:30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Friday: 09:00 - 17:30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Saturday: Closed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Sunday: Closed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
            </a:r>
            <a:br>
              <a:rPr lang="en-US" altLang="ja-JP" sz="4800" dirty="0">
                <a:latin typeface="Times New Roman" panose="02020603050405020304" pitchFamily="18" charset="0"/>
                <a:cs typeface="Times New Roman" panose="02020603050405020304" pitchFamily="18" charset="0"/>
              </a:rPr>
            </a:br>
            <a:r>
              <a:rPr lang="en-US" altLang="ja-JP" sz="4800" b="1" dirty="0">
                <a:solidFill>
                  <a:srgbClr val="FF0000"/>
                </a:solidFill>
                <a:latin typeface="Times New Roman" panose="02020603050405020304" pitchFamily="18" charset="0"/>
                <a:cs typeface="Times New Roman" panose="02020603050405020304" pitchFamily="18" charset="0"/>
              </a:rPr>
              <a:t>If you are unable to pay for your room reservation the management will book the room to other delegate.</a:t>
            </a:r>
            <a:r>
              <a:rPr lang="en-US" altLang="ja-JP" sz="4800" dirty="0">
                <a:solidFill>
                  <a:srgbClr val="FF0000"/>
                </a:solidFill>
                <a:latin typeface="Times New Roman" panose="02020603050405020304" pitchFamily="18" charset="0"/>
                <a:cs typeface="Times New Roman" panose="02020603050405020304" pitchFamily="18" charset="0"/>
              </a:rPr>
              <a:t/>
            </a:r>
            <a:br>
              <a:rPr lang="en-US" altLang="ja-JP" sz="4800" dirty="0">
                <a:solidFill>
                  <a:srgbClr val="FF0000"/>
                </a:solidFill>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
            </a:r>
            <a:br>
              <a:rPr lang="en-US" altLang="ja-JP" sz="4800" dirty="0">
                <a:latin typeface="Times New Roman" panose="02020603050405020304" pitchFamily="18" charset="0"/>
                <a:cs typeface="Times New Roman" panose="02020603050405020304" pitchFamily="18" charset="0"/>
              </a:rPr>
            </a:br>
            <a:r>
              <a:rPr lang="en-US" altLang="ja-JP" sz="4800" b="1" dirty="0">
                <a:latin typeface="Times New Roman" panose="02020603050405020304" pitchFamily="18" charset="0"/>
                <a:cs typeface="Times New Roman" panose="02020603050405020304" pitchFamily="18" charset="0"/>
              </a:rPr>
              <a:t>Please do not hesitate to contact me if I can be of further assistance.</a:t>
            </a:r>
            <a:br>
              <a:rPr lang="en-US" altLang="ja-JP" sz="4800" b="1" dirty="0">
                <a:latin typeface="Times New Roman" panose="02020603050405020304" pitchFamily="18" charset="0"/>
                <a:cs typeface="Times New Roman" panose="02020603050405020304" pitchFamily="18" charset="0"/>
              </a:rPr>
            </a:br>
            <a:r>
              <a:rPr lang="en-US" altLang="ja-JP" sz="4800" b="1" dirty="0">
                <a:latin typeface="Times New Roman" panose="02020603050405020304" pitchFamily="18" charset="0"/>
                <a:cs typeface="Times New Roman" panose="02020603050405020304" pitchFamily="18" charset="0"/>
              </a:rPr>
              <a:t/>
            </a:r>
            <a:br>
              <a:rPr lang="en-US" altLang="ja-JP" sz="4800" b="1" dirty="0">
                <a:latin typeface="Times New Roman" panose="02020603050405020304" pitchFamily="18" charset="0"/>
                <a:cs typeface="Times New Roman" panose="02020603050405020304" pitchFamily="18" charset="0"/>
              </a:rPr>
            </a:br>
            <a:r>
              <a:rPr lang="en-US" altLang="ja-JP" sz="4800" b="1" dirty="0">
                <a:latin typeface="Times New Roman" panose="02020603050405020304" pitchFamily="18" charset="0"/>
                <a:cs typeface="Times New Roman" panose="02020603050405020304" pitchFamily="18" charset="0"/>
              </a:rPr>
              <a:t>Yours Sincerely,</a:t>
            </a:r>
            <a:br>
              <a:rPr lang="en-US" altLang="ja-JP" sz="4800" b="1" dirty="0">
                <a:latin typeface="Times New Roman" panose="02020603050405020304" pitchFamily="18" charset="0"/>
                <a:cs typeface="Times New Roman" panose="02020603050405020304" pitchFamily="18" charset="0"/>
              </a:rPr>
            </a:br>
            <a:r>
              <a:rPr lang="en-US" altLang="ja-JP" sz="4800" b="1" dirty="0">
                <a:solidFill>
                  <a:srgbClr val="00B0F0"/>
                </a:solidFill>
                <a:latin typeface="Times New Roman" panose="02020603050405020304" pitchFamily="18" charset="0"/>
                <a:cs typeface="Times New Roman" panose="02020603050405020304" pitchFamily="18" charset="0"/>
              </a:rPr>
              <a:t>Ms. Rebecca </a:t>
            </a:r>
            <a:r>
              <a:rPr lang="en-US" altLang="ja-JP" sz="4800" b="1" dirty="0" err="1">
                <a:solidFill>
                  <a:srgbClr val="00B0F0"/>
                </a:solidFill>
                <a:latin typeface="Times New Roman" panose="02020603050405020304" pitchFamily="18" charset="0"/>
                <a:cs typeface="Times New Roman" panose="02020603050405020304" pitchFamily="18" charset="0"/>
              </a:rPr>
              <a:t>Leuan</a:t>
            </a:r>
            <a:r>
              <a:rPr lang="en-US" altLang="ja-JP" sz="4800" b="1" dirty="0">
                <a:latin typeface="Times New Roman" panose="02020603050405020304" pitchFamily="18" charset="0"/>
                <a:cs typeface="Times New Roman" panose="02020603050405020304" pitchFamily="18" charset="0"/>
              </a:rPr>
              <a:t/>
            </a:r>
            <a:br>
              <a:rPr lang="en-US" altLang="ja-JP" sz="4800" b="1" dirty="0">
                <a:latin typeface="Times New Roman" panose="02020603050405020304" pitchFamily="18" charset="0"/>
                <a:cs typeface="Times New Roman" panose="02020603050405020304" pitchFamily="18" charset="0"/>
              </a:rPr>
            </a:br>
            <a:r>
              <a:rPr lang="en-US" altLang="ja-JP" sz="4800" b="1" dirty="0">
                <a:latin typeface="Times New Roman" panose="02020603050405020304" pitchFamily="18" charset="0"/>
                <a:cs typeface="Times New Roman" panose="02020603050405020304" pitchFamily="18" charset="0"/>
              </a:rPr>
              <a:t>Receptionist Department +</a:t>
            </a:r>
            <a:r>
              <a:rPr lang="en-US" altLang="ja-JP" sz="4800" b="1" dirty="0" smtClean="0">
                <a:latin typeface="Times New Roman" panose="02020603050405020304" pitchFamily="18" charset="0"/>
                <a:cs typeface="Times New Roman" panose="02020603050405020304" pitchFamily="18" charset="0"/>
              </a:rPr>
              <a:t>447053828357</a:t>
            </a:r>
            <a:r>
              <a:rPr lang="en-US" altLang="ja-JP" sz="4800" dirty="0">
                <a:latin typeface="Times New Roman" panose="02020603050405020304" pitchFamily="18" charset="0"/>
                <a:cs typeface="Times New Roman" panose="02020603050405020304" pitchFamily="18" charset="0"/>
              </a:rPr>
              <a:t/>
            </a:r>
            <a:br>
              <a:rPr lang="en-US" altLang="ja-JP" sz="4800" dirty="0">
                <a:latin typeface="Times New Roman" panose="02020603050405020304" pitchFamily="18" charset="0"/>
                <a:cs typeface="Times New Roman" panose="02020603050405020304" pitchFamily="18" charset="0"/>
              </a:rPr>
            </a:br>
            <a:r>
              <a:rPr lang="en-US" altLang="ja-JP" sz="4800" dirty="0">
                <a:latin typeface="Times New Roman" panose="02020603050405020304" pitchFamily="18" charset="0"/>
                <a:cs typeface="Times New Roman" panose="02020603050405020304" pitchFamily="18" charset="0"/>
              </a:rPr>
              <a:t/>
            </a:r>
            <a:br>
              <a:rPr lang="en-US" altLang="ja-JP" sz="4800" dirty="0">
                <a:latin typeface="Times New Roman" panose="02020603050405020304" pitchFamily="18" charset="0"/>
                <a:cs typeface="Times New Roman" panose="02020603050405020304" pitchFamily="18" charset="0"/>
              </a:rPr>
            </a:br>
            <a:r>
              <a:rPr lang="en-US" altLang="ja-JP" dirty="0" smtClean="0"/>
              <a:t/>
            </a:r>
            <a:br>
              <a:rPr lang="en-US" altLang="ja-JP" dirty="0" smtClean="0"/>
            </a:br>
            <a:endParaRPr kumimoji="1" lang="ja-JP" altLang="en-US" dirty="0"/>
          </a:p>
        </p:txBody>
      </p:sp>
      <p:sp>
        <p:nvSpPr>
          <p:cNvPr id="4" name="正方形/長方形 3"/>
          <p:cNvSpPr/>
          <p:nvPr/>
        </p:nvSpPr>
        <p:spPr>
          <a:xfrm>
            <a:off x="319087" y="1294849"/>
            <a:ext cx="4104456" cy="276999"/>
          </a:xfrm>
          <a:prstGeom prst="rect">
            <a:avLst/>
          </a:prstGeom>
          <a:noFill/>
        </p:spPr>
        <p:txBody>
          <a:bodyPr wrap="square">
            <a:spAutoFit/>
          </a:bodyPr>
          <a:lstStyle/>
          <a:p>
            <a:r>
              <a:rPr lang="en-US" altLang="ja-JP" sz="1200" dirty="0"/>
              <a:t>Bolton Palace Hotel &lt;reservations@boltonpalacehotel.co.uk&gt;</a:t>
            </a:r>
            <a:endParaRPr lang="ja-JP" altLang="en-US" sz="1200" dirty="0"/>
          </a:p>
        </p:txBody>
      </p:sp>
      <p:sp>
        <p:nvSpPr>
          <p:cNvPr id="5" name="正方形/長方形 4"/>
          <p:cNvSpPr/>
          <p:nvPr/>
        </p:nvSpPr>
        <p:spPr>
          <a:xfrm>
            <a:off x="10111281" y="1294849"/>
            <a:ext cx="1854995" cy="276999"/>
          </a:xfrm>
          <a:prstGeom prst="rect">
            <a:avLst/>
          </a:prstGeom>
          <a:noFill/>
        </p:spPr>
        <p:txBody>
          <a:bodyPr wrap="none">
            <a:spAutoFit/>
          </a:bodyPr>
          <a:lstStyle/>
          <a:p>
            <a:r>
              <a:rPr lang="en-US" altLang="ja-JP" sz="1200" dirty="0"/>
              <a:t>➑ 2013</a:t>
            </a:r>
            <a:r>
              <a:rPr lang="ja-JP" altLang="en-US" sz="1200" dirty="0"/>
              <a:t>年</a:t>
            </a:r>
            <a:r>
              <a:rPr lang="en-US" altLang="ja-JP" sz="1200" dirty="0"/>
              <a:t>10</a:t>
            </a:r>
            <a:r>
              <a:rPr lang="ja-JP" altLang="en-US" sz="1200" dirty="0"/>
              <a:t>月</a:t>
            </a:r>
            <a:r>
              <a:rPr lang="en-US" altLang="ja-JP" sz="1200" dirty="0"/>
              <a:t>19</a:t>
            </a:r>
            <a:r>
              <a:rPr lang="ja-JP" altLang="en-US" sz="1200" dirty="0"/>
              <a:t>日 </a:t>
            </a:r>
            <a:r>
              <a:rPr lang="en-US" altLang="ja-JP" sz="1200" dirty="0"/>
              <a:t>20:12</a:t>
            </a:r>
            <a:endParaRPr lang="ja-JP" altLang="en-US" sz="1200" dirty="0"/>
          </a:p>
        </p:txBody>
      </p:sp>
      <p:sp>
        <p:nvSpPr>
          <p:cNvPr id="6" name="スライド番号プレースホルダ 5"/>
          <p:cNvSpPr>
            <a:spLocks noGrp="1"/>
          </p:cNvSpPr>
          <p:nvPr>
            <p:ph type="sldNum" sz="quarter" idx="12"/>
          </p:nvPr>
        </p:nvSpPr>
        <p:spPr/>
        <p:txBody>
          <a:bodyPr/>
          <a:lstStyle/>
          <a:p>
            <a:fld id="{091F0BC8-B8E2-4E08-96D2-2A74A9E5226E}" type="slidenum">
              <a:rPr kumimoji="1" lang="ja-JP" altLang="en-US" smtClean="0"/>
              <a:pPr/>
              <a:t>11</a:t>
            </a:fld>
            <a:endParaRPr kumimoji="1" lang="ja-JP" altLang="en-US"/>
          </a:p>
        </p:txBody>
      </p:sp>
      <p:sp>
        <p:nvSpPr>
          <p:cNvPr id="7" name="正方形/長方形 6"/>
          <p:cNvSpPr/>
          <p:nvPr/>
        </p:nvSpPr>
        <p:spPr>
          <a:xfrm>
            <a:off x="1504534" y="401712"/>
            <a:ext cx="9182930" cy="461665"/>
          </a:xfrm>
          <a:prstGeom prst="rect">
            <a:avLst/>
          </a:prstGeom>
        </p:spPr>
        <p:txBody>
          <a:bodyPr wrap="square">
            <a:spAutoFit/>
          </a:bodyPr>
          <a:lstStyle/>
          <a:p>
            <a:r>
              <a:rPr lang="ja-JP" altLang="en-US" sz="2400" dirty="0" smtClean="0">
                <a:latin typeface="ＭＳ Ｐゴシック" panose="020B0600070205080204" pitchFamily="50" charset="-128"/>
                <a:ea typeface="ＭＳ Ｐゴシック" panose="020B0600070205080204" pitchFamily="50" charset="-128"/>
              </a:rPr>
              <a:t>◇</a:t>
            </a:r>
            <a:r>
              <a:rPr lang="ja-JP" altLang="en-US" sz="2400" dirty="0" smtClean="0">
                <a:latin typeface="HGP明朝E" pitchFamily="18" charset="-128"/>
                <a:ea typeface="HGP明朝E" pitchFamily="18" charset="-128"/>
              </a:rPr>
              <a:t>ホテル</a:t>
            </a:r>
            <a:r>
              <a:rPr lang="ja-JP" altLang="en-US" sz="2400" dirty="0" smtClean="0">
                <a:latin typeface="HGP明朝E" pitchFamily="18" charset="-128"/>
                <a:ea typeface="HGP明朝E" pitchFamily="18" charset="-128"/>
              </a:rPr>
              <a:t>予約金の送金は“</a:t>
            </a:r>
            <a:r>
              <a:rPr lang="en-US" altLang="ja-JP" sz="2400" dirty="0" smtClean="0">
                <a:solidFill>
                  <a:srgbClr val="00B0F0"/>
                </a:solidFill>
                <a:latin typeface="HGP明朝E" pitchFamily="18" charset="-128"/>
                <a:ea typeface="HGP明朝E" pitchFamily="18" charset="-128"/>
              </a:rPr>
              <a:t>Money </a:t>
            </a:r>
            <a:r>
              <a:rPr lang="en-US" altLang="ja-JP" sz="2400" dirty="0">
                <a:solidFill>
                  <a:srgbClr val="00B0F0"/>
                </a:solidFill>
                <a:latin typeface="HGP明朝E" pitchFamily="18" charset="-128"/>
                <a:ea typeface="HGP明朝E" pitchFamily="18" charset="-128"/>
              </a:rPr>
              <a:t>Gram </a:t>
            </a:r>
            <a:r>
              <a:rPr lang="en-US" altLang="ja-JP" sz="2400" dirty="0" smtClean="0">
                <a:solidFill>
                  <a:srgbClr val="00B0F0"/>
                </a:solidFill>
                <a:latin typeface="HGP明朝E" pitchFamily="18" charset="-128"/>
                <a:ea typeface="HGP明朝E" pitchFamily="18" charset="-128"/>
              </a:rPr>
              <a:t>Agent</a:t>
            </a:r>
            <a:r>
              <a:rPr lang="ja-JP" altLang="en-US" sz="2400" dirty="0" smtClean="0">
                <a:latin typeface="HGP明朝E" pitchFamily="18" charset="-128"/>
                <a:ea typeface="HGP明朝E" pitchFamily="18" charset="-128"/>
              </a:rPr>
              <a:t>”でとホテルからの指示</a:t>
            </a:r>
            <a:r>
              <a:rPr lang="en-US" altLang="ja-JP" sz="2400" dirty="0" smtClean="0">
                <a:latin typeface="HGP明朝E" pitchFamily="18" charset="-128"/>
                <a:ea typeface="HGP明朝E" pitchFamily="18" charset="-128"/>
              </a:rPr>
              <a:t> </a:t>
            </a:r>
            <a:endParaRPr lang="ja-JP" altLang="en-US" sz="2400" dirty="0">
              <a:latin typeface="HGP明朝E" pitchFamily="18" charset="-128"/>
              <a:ea typeface="HGP明朝E" pitchFamily="18" charset="-128"/>
            </a:endParaRPr>
          </a:p>
        </p:txBody>
      </p:sp>
      <p:sp>
        <p:nvSpPr>
          <p:cNvPr id="2" name="テキスト ボックス 1"/>
          <p:cNvSpPr txBox="1"/>
          <p:nvPr/>
        </p:nvSpPr>
        <p:spPr>
          <a:xfrm>
            <a:off x="4904859" y="3697716"/>
            <a:ext cx="6448941" cy="830997"/>
          </a:xfrm>
          <a:prstGeom prst="rect">
            <a:avLst/>
          </a:prstGeom>
          <a:noFill/>
          <a:ln>
            <a:noFill/>
          </a:ln>
        </p:spPr>
        <p:txBody>
          <a:bodyPr wrap="square" rtlCol="0">
            <a:spAutoFit/>
          </a:bodyPr>
          <a:lstStyle/>
          <a:p>
            <a:r>
              <a:rPr kumimoji="1" lang="ja-JP" altLang="en-US" sz="1600" dirty="0" smtClean="0">
                <a:latin typeface="HGP明朝E" panose="02020900000000000000" pitchFamily="18" charset="-128"/>
                <a:ea typeface="HGP明朝E" panose="02020900000000000000" pitchFamily="18" charset="-128"/>
              </a:rPr>
              <a:t>（当ホテルは</a:t>
            </a:r>
            <a:r>
              <a:rPr kumimoji="1" lang="ja-JP" altLang="en-US" sz="1600" dirty="0" smtClean="0">
                <a:solidFill>
                  <a:srgbClr val="FF0000"/>
                </a:solidFill>
                <a:latin typeface="HGP明朝E" panose="02020900000000000000" pitchFamily="18" charset="-128"/>
                <a:ea typeface="HGP明朝E" panose="02020900000000000000" pitchFamily="18" charset="-128"/>
              </a:rPr>
              <a:t>３０００ポンド以上を送る場合には事務で</a:t>
            </a:r>
            <a:r>
              <a:rPr lang="ja-JP" altLang="en-US" sz="1600" dirty="0" smtClean="0">
                <a:solidFill>
                  <a:srgbClr val="FF0000"/>
                </a:solidFill>
                <a:latin typeface="HGP明朝E" panose="02020900000000000000" pitchFamily="18" charset="-128"/>
                <a:ea typeface="HGP明朝E" panose="02020900000000000000" pitchFamily="18" charset="-128"/>
              </a:rPr>
              <a:t>受け付ける</a:t>
            </a:r>
            <a:r>
              <a:rPr lang="ja-JP" altLang="en-US" sz="1600" dirty="0" smtClean="0">
                <a:latin typeface="HGP明朝E" panose="02020900000000000000" pitchFamily="18" charset="-128"/>
                <a:ea typeface="HGP明朝E" panose="02020900000000000000" pitchFamily="18" charset="-128"/>
              </a:rPr>
              <a:t>がそれ以下の金額の場合は</a:t>
            </a:r>
            <a:r>
              <a:rPr lang="en-US" altLang="ja-JP" sz="1600" dirty="0" smtClean="0">
                <a:solidFill>
                  <a:srgbClr val="FF0000"/>
                </a:solidFill>
                <a:latin typeface="HGP明朝E" panose="02020900000000000000" pitchFamily="18" charset="-128"/>
                <a:ea typeface="HGP明朝E" panose="02020900000000000000" pitchFamily="18" charset="-128"/>
              </a:rPr>
              <a:t>Money Gram Agent</a:t>
            </a:r>
            <a:r>
              <a:rPr lang="ja-JP" altLang="en-US" sz="1600" dirty="0" smtClean="0">
                <a:latin typeface="HGP明朝E" panose="02020900000000000000" pitchFamily="18" charset="-128"/>
                <a:ea typeface="HGP明朝E" panose="02020900000000000000" pitchFamily="18" charset="-128"/>
              </a:rPr>
              <a:t>で送るようにとのこと。こんなホテルは初めてである。</a:t>
            </a:r>
            <a:r>
              <a:rPr kumimoji="1" lang="ja-JP" altLang="en-US" sz="1600" dirty="0" smtClean="0">
                <a:latin typeface="HGP明朝E" panose="02020900000000000000" pitchFamily="18" charset="-128"/>
                <a:ea typeface="HGP明朝E" panose="02020900000000000000" pitchFamily="18" charset="-128"/>
              </a:rPr>
              <a:t>）</a:t>
            </a:r>
            <a:endParaRPr kumimoji="1" lang="ja-JP" altLang="en-US" sz="1600" dirty="0">
              <a:latin typeface="HGP明朝E" panose="02020900000000000000" pitchFamily="18" charset="-128"/>
              <a:ea typeface="HGP明朝E" panose="02020900000000000000" pitchFamily="18" charset="-128"/>
            </a:endParaRPr>
          </a:p>
        </p:txBody>
      </p:sp>
      <p:sp>
        <p:nvSpPr>
          <p:cNvPr id="8" name="フリーフォーム 7"/>
          <p:cNvSpPr/>
          <p:nvPr/>
        </p:nvSpPr>
        <p:spPr>
          <a:xfrm>
            <a:off x="4904859" y="3529971"/>
            <a:ext cx="6632804" cy="1182903"/>
          </a:xfrm>
          <a:custGeom>
            <a:avLst/>
            <a:gdLst>
              <a:gd name="connsiteX0" fmla="*/ 29908 w 6868030"/>
              <a:gd name="connsiteY0" fmla="*/ 1043608 h 1520687"/>
              <a:gd name="connsiteX1" fmla="*/ 39847 w 6868030"/>
              <a:gd name="connsiteY1" fmla="*/ 387626 h 1520687"/>
              <a:gd name="connsiteX2" fmla="*/ 49787 w 6868030"/>
              <a:gd name="connsiteY2" fmla="*/ 347869 h 1520687"/>
              <a:gd name="connsiteX3" fmla="*/ 89543 w 6868030"/>
              <a:gd name="connsiteY3" fmla="*/ 248478 h 1520687"/>
              <a:gd name="connsiteX4" fmla="*/ 99482 w 6868030"/>
              <a:gd name="connsiteY4" fmla="*/ 218661 h 1520687"/>
              <a:gd name="connsiteX5" fmla="*/ 178995 w 6868030"/>
              <a:gd name="connsiteY5" fmla="*/ 159026 h 1520687"/>
              <a:gd name="connsiteX6" fmla="*/ 218752 w 6868030"/>
              <a:gd name="connsiteY6" fmla="*/ 149087 h 1520687"/>
              <a:gd name="connsiteX7" fmla="*/ 417534 w 6868030"/>
              <a:gd name="connsiteY7" fmla="*/ 119269 h 1520687"/>
              <a:gd name="connsiteX8" fmla="*/ 457291 w 6868030"/>
              <a:gd name="connsiteY8" fmla="*/ 109330 h 1520687"/>
              <a:gd name="connsiteX9" fmla="*/ 596439 w 6868030"/>
              <a:gd name="connsiteY9" fmla="*/ 89452 h 1520687"/>
              <a:gd name="connsiteX10" fmla="*/ 1113274 w 6868030"/>
              <a:gd name="connsiteY10" fmla="*/ 99391 h 1520687"/>
              <a:gd name="connsiteX11" fmla="*/ 1391569 w 6868030"/>
              <a:gd name="connsiteY11" fmla="*/ 109330 h 1520687"/>
              <a:gd name="connsiteX12" fmla="*/ 3826656 w 6868030"/>
              <a:gd name="connsiteY12" fmla="*/ 99391 h 1520687"/>
              <a:gd name="connsiteX13" fmla="*/ 4512456 w 6868030"/>
              <a:gd name="connsiteY13" fmla="*/ 69574 h 1520687"/>
              <a:gd name="connsiteX14" fmla="*/ 4562152 w 6868030"/>
              <a:gd name="connsiteY14" fmla="*/ 59635 h 1520687"/>
              <a:gd name="connsiteX15" fmla="*/ 4641665 w 6868030"/>
              <a:gd name="connsiteY15" fmla="*/ 49695 h 1520687"/>
              <a:gd name="connsiteX16" fmla="*/ 4671482 w 6868030"/>
              <a:gd name="connsiteY16" fmla="*/ 39756 h 1520687"/>
              <a:gd name="connsiteX17" fmla="*/ 4870265 w 6868030"/>
              <a:gd name="connsiteY17" fmla="*/ 29817 h 1520687"/>
              <a:gd name="connsiteX18" fmla="*/ 5536187 w 6868030"/>
              <a:gd name="connsiteY18" fmla="*/ 0 h 1520687"/>
              <a:gd name="connsiteX19" fmla="*/ 6112656 w 6868030"/>
              <a:gd name="connsiteY19" fmla="*/ 9939 h 1520687"/>
              <a:gd name="connsiteX20" fmla="*/ 6172291 w 6868030"/>
              <a:gd name="connsiteY20" fmla="*/ 19878 h 1520687"/>
              <a:gd name="connsiteX21" fmla="*/ 6241865 w 6868030"/>
              <a:gd name="connsiteY21" fmla="*/ 29817 h 1520687"/>
              <a:gd name="connsiteX22" fmla="*/ 6361134 w 6868030"/>
              <a:gd name="connsiteY22" fmla="*/ 69574 h 1520687"/>
              <a:gd name="connsiteX23" fmla="*/ 6420769 w 6868030"/>
              <a:gd name="connsiteY23" fmla="*/ 89452 h 1520687"/>
              <a:gd name="connsiteX24" fmla="*/ 6450587 w 6868030"/>
              <a:gd name="connsiteY24" fmla="*/ 109330 h 1520687"/>
              <a:gd name="connsiteX25" fmla="*/ 6510221 w 6868030"/>
              <a:gd name="connsiteY25" fmla="*/ 129208 h 1520687"/>
              <a:gd name="connsiteX26" fmla="*/ 6569856 w 6868030"/>
              <a:gd name="connsiteY26" fmla="*/ 159026 h 1520687"/>
              <a:gd name="connsiteX27" fmla="*/ 6629491 w 6868030"/>
              <a:gd name="connsiteY27" fmla="*/ 198782 h 1520687"/>
              <a:gd name="connsiteX28" fmla="*/ 6649369 w 6868030"/>
              <a:gd name="connsiteY28" fmla="*/ 228600 h 1520687"/>
              <a:gd name="connsiteX29" fmla="*/ 6679187 w 6868030"/>
              <a:gd name="connsiteY29" fmla="*/ 258417 h 1520687"/>
              <a:gd name="connsiteX30" fmla="*/ 6718943 w 6868030"/>
              <a:gd name="connsiteY30" fmla="*/ 318052 h 1520687"/>
              <a:gd name="connsiteX31" fmla="*/ 6728882 w 6868030"/>
              <a:gd name="connsiteY31" fmla="*/ 347869 h 1520687"/>
              <a:gd name="connsiteX32" fmla="*/ 6768639 w 6868030"/>
              <a:gd name="connsiteY32" fmla="*/ 417443 h 1520687"/>
              <a:gd name="connsiteX33" fmla="*/ 6788517 w 6868030"/>
              <a:gd name="connsiteY33" fmla="*/ 487017 h 1520687"/>
              <a:gd name="connsiteX34" fmla="*/ 6808395 w 6868030"/>
              <a:gd name="connsiteY34" fmla="*/ 516835 h 1520687"/>
              <a:gd name="connsiteX35" fmla="*/ 6818334 w 6868030"/>
              <a:gd name="connsiteY35" fmla="*/ 556591 h 1520687"/>
              <a:gd name="connsiteX36" fmla="*/ 6838213 w 6868030"/>
              <a:gd name="connsiteY36" fmla="*/ 616226 h 1520687"/>
              <a:gd name="connsiteX37" fmla="*/ 6868030 w 6868030"/>
              <a:gd name="connsiteY37" fmla="*/ 735495 h 1520687"/>
              <a:gd name="connsiteX38" fmla="*/ 6858091 w 6868030"/>
              <a:gd name="connsiteY38" fmla="*/ 914400 h 1520687"/>
              <a:gd name="connsiteX39" fmla="*/ 6818334 w 6868030"/>
              <a:gd name="connsiteY39" fmla="*/ 974035 h 1520687"/>
              <a:gd name="connsiteX40" fmla="*/ 6748761 w 6868030"/>
              <a:gd name="connsiteY40" fmla="*/ 1063487 h 1520687"/>
              <a:gd name="connsiteX41" fmla="*/ 6728882 w 6868030"/>
              <a:gd name="connsiteY41" fmla="*/ 1093304 h 1520687"/>
              <a:gd name="connsiteX42" fmla="*/ 6699065 w 6868030"/>
              <a:gd name="connsiteY42" fmla="*/ 1123121 h 1520687"/>
              <a:gd name="connsiteX43" fmla="*/ 6679187 w 6868030"/>
              <a:gd name="connsiteY43" fmla="*/ 1152939 h 1520687"/>
              <a:gd name="connsiteX44" fmla="*/ 6629491 w 6868030"/>
              <a:gd name="connsiteY44" fmla="*/ 1202635 h 1520687"/>
              <a:gd name="connsiteX45" fmla="*/ 6599674 w 6868030"/>
              <a:gd name="connsiteY45" fmla="*/ 1242391 h 1520687"/>
              <a:gd name="connsiteX46" fmla="*/ 6549978 w 6868030"/>
              <a:gd name="connsiteY46" fmla="*/ 1292087 h 1520687"/>
              <a:gd name="connsiteX47" fmla="*/ 6490343 w 6868030"/>
              <a:gd name="connsiteY47" fmla="*/ 1311965 h 1520687"/>
              <a:gd name="connsiteX48" fmla="*/ 6460526 w 6868030"/>
              <a:gd name="connsiteY48" fmla="*/ 1331843 h 1520687"/>
              <a:gd name="connsiteX49" fmla="*/ 6440647 w 6868030"/>
              <a:gd name="connsiteY49" fmla="*/ 1351721 h 1520687"/>
              <a:gd name="connsiteX50" fmla="*/ 6400891 w 6868030"/>
              <a:gd name="connsiteY50" fmla="*/ 1361661 h 1520687"/>
              <a:gd name="connsiteX51" fmla="*/ 6341256 w 6868030"/>
              <a:gd name="connsiteY51" fmla="*/ 1381539 h 1520687"/>
              <a:gd name="connsiteX52" fmla="*/ 6212047 w 6868030"/>
              <a:gd name="connsiteY52" fmla="*/ 1411356 h 1520687"/>
              <a:gd name="connsiteX53" fmla="*/ 6132534 w 6868030"/>
              <a:gd name="connsiteY53" fmla="*/ 1431235 h 1520687"/>
              <a:gd name="connsiteX54" fmla="*/ 5943691 w 6868030"/>
              <a:gd name="connsiteY54" fmla="*/ 1441174 h 1520687"/>
              <a:gd name="connsiteX55" fmla="*/ 5893995 w 6868030"/>
              <a:gd name="connsiteY55" fmla="*/ 1451113 h 1520687"/>
              <a:gd name="connsiteX56" fmla="*/ 5864178 w 6868030"/>
              <a:gd name="connsiteY56" fmla="*/ 1461052 h 1520687"/>
              <a:gd name="connsiteX57" fmla="*/ 5605761 w 6868030"/>
              <a:gd name="connsiteY57" fmla="*/ 1480930 h 1520687"/>
              <a:gd name="connsiteX58" fmla="*/ 5466613 w 6868030"/>
              <a:gd name="connsiteY58" fmla="*/ 1500808 h 1520687"/>
              <a:gd name="connsiteX59" fmla="*/ 5387100 w 6868030"/>
              <a:gd name="connsiteY59" fmla="*/ 1510748 h 1520687"/>
              <a:gd name="connsiteX60" fmla="*/ 4919961 w 6868030"/>
              <a:gd name="connsiteY60" fmla="*/ 1520687 h 1520687"/>
              <a:gd name="connsiteX61" fmla="*/ 3001708 w 6868030"/>
              <a:gd name="connsiteY61" fmla="*/ 1510748 h 1520687"/>
              <a:gd name="connsiteX62" fmla="*/ 2971891 w 6868030"/>
              <a:gd name="connsiteY62" fmla="*/ 1500808 h 1520687"/>
              <a:gd name="connsiteX63" fmla="*/ 2792987 w 6868030"/>
              <a:gd name="connsiteY63" fmla="*/ 1490869 h 1520687"/>
              <a:gd name="connsiteX64" fmla="*/ 2703534 w 6868030"/>
              <a:gd name="connsiteY64" fmla="*/ 1470991 h 1520687"/>
              <a:gd name="connsiteX65" fmla="*/ 2544508 w 6868030"/>
              <a:gd name="connsiteY65" fmla="*/ 1451113 h 1520687"/>
              <a:gd name="connsiteX66" fmla="*/ 2514691 w 6868030"/>
              <a:gd name="connsiteY66" fmla="*/ 1441174 h 1520687"/>
              <a:gd name="connsiteX67" fmla="*/ 2365604 w 6868030"/>
              <a:gd name="connsiteY67" fmla="*/ 1421295 h 1520687"/>
              <a:gd name="connsiteX68" fmla="*/ 2186700 w 6868030"/>
              <a:gd name="connsiteY68" fmla="*/ 1401417 h 1520687"/>
              <a:gd name="connsiteX69" fmla="*/ 2156882 w 6868030"/>
              <a:gd name="connsiteY69" fmla="*/ 1391478 h 1520687"/>
              <a:gd name="connsiteX70" fmla="*/ 1143091 w 6868030"/>
              <a:gd name="connsiteY70" fmla="*/ 1381539 h 1520687"/>
              <a:gd name="connsiteX71" fmla="*/ 328082 w 6868030"/>
              <a:gd name="connsiteY71" fmla="*/ 1371600 h 1520687"/>
              <a:gd name="connsiteX72" fmla="*/ 258508 w 6868030"/>
              <a:gd name="connsiteY72" fmla="*/ 1361661 h 1520687"/>
              <a:gd name="connsiteX73" fmla="*/ 169056 w 6868030"/>
              <a:gd name="connsiteY73" fmla="*/ 1351721 h 1520687"/>
              <a:gd name="connsiteX74" fmla="*/ 129300 w 6868030"/>
              <a:gd name="connsiteY74" fmla="*/ 1341782 h 1520687"/>
              <a:gd name="connsiteX75" fmla="*/ 49787 w 6868030"/>
              <a:gd name="connsiteY75" fmla="*/ 1321904 h 1520687"/>
              <a:gd name="connsiteX76" fmla="*/ 91 w 6868030"/>
              <a:gd name="connsiteY76" fmla="*/ 1272208 h 1520687"/>
              <a:gd name="connsiteX77" fmla="*/ 10030 w 6868030"/>
              <a:gd name="connsiteY77" fmla="*/ 1162878 h 1520687"/>
              <a:gd name="connsiteX78" fmla="*/ 19969 w 6868030"/>
              <a:gd name="connsiteY78" fmla="*/ 1133061 h 1520687"/>
              <a:gd name="connsiteX79" fmla="*/ 29908 w 6868030"/>
              <a:gd name="connsiteY79" fmla="*/ 1043608 h 15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868030" h="1520687">
                <a:moveTo>
                  <a:pt x="29908" y="1043608"/>
                </a:moveTo>
                <a:cubicBezTo>
                  <a:pt x="33221" y="919369"/>
                  <a:pt x="33601" y="606223"/>
                  <a:pt x="39847" y="387626"/>
                </a:cubicBezTo>
                <a:cubicBezTo>
                  <a:pt x="40237" y="373971"/>
                  <a:pt x="45193" y="360733"/>
                  <a:pt x="49787" y="347869"/>
                </a:cubicBezTo>
                <a:cubicBezTo>
                  <a:pt x="61788" y="314265"/>
                  <a:pt x="78259" y="282329"/>
                  <a:pt x="89543" y="248478"/>
                </a:cubicBezTo>
                <a:cubicBezTo>
                  <a:pt x="92856" y="238539"/>
                  <a:pt x="93196" y="227042"/>
                  <a:pt x="99482" y="218661"/>
                </a:cubicBezTo>
                <a:cubicBezTo>
                  <a:pt x="133127" y="173801"/>
                  <a:pt x="137444" y="170897"/>
                  <a:pt x="178995" y="159026"/>
                </a:cubicBezTo>
                <a:cubicBezTo>
                  <a:pt x="192130" y="155273"/>
                  <a:pt x="205395" y="151949"/>
                  <a:pt x="218752" y="149087"/>
                </a:cubicBezTo>
                <a:cubicBezTo>
                  <a:pt x="334292" y="124328"/>
                  <a:pt x="300784" y="130944"/>
                  <a:pt x="417534" y="119269"/>
                </a:cubicBezTo>
                <a:cubicBezTo>
                  <a:pt x="430786" y="115956"/>
                  <a:pt x="443768" y="111262"/>
                  <a:pt x="457291" y="109330"/>
                </a:cubicBezTo>
                <a:cubicBezTo>
                  <a:pt x="615468" y="86734"/>
                  <a:pt x="505839" y="112101"/>
                  <a:pt x="596439" y="89452"/>
                </a:cubicBezTo>
                <a:lnTo>
                  <a:pt x="1113274" y="99391"/>
                </a:lnTo>
                <a:cubicBezTo>
                  <a:pt x="1206069" y="101711"/>
                  <a:pt x="1298745" y="109330"/>
                  <a:pt x="1391569" y="109330"/>
                </a:cubicBezTo>
                <a:lnTo>
                  <a:pt x="3826656" y="99391"/>
                </a:lnTo>
                <a:cubicBezTo>
                  <a:pt x="4102257" y="30492"/>
                  <a:pt x="3878853" y="79961"/>
                  <a:pt x="4512456" y="69574"/>
                </a:cubicBezTo>
                <a:cubicBezTo>
                  <a:pt x="4529021" y="66261"/>
                  <a:pt x="4545455" y="62204"/>
                  <a:pt x="4562152" y="59635"/>
                </a:cubicBezTo>
                <a:cubicBezTo>
                  <a:pt x="4588552" y="55573"/>
                  <a:pt x="4615385" y="54473"/>
                  <a:pt x="4641665" y="49695"/>
                </a:cubicBezTo>
                <a:cubicBezTo>
                  <a:pt x="4651973" y="47821"/>
                  <a:pt x="4661045" y="40664"/>
                  <a:pt x="4671482" y="39756"/>
                </a:cubicBezTo>
                <a:cubicBezTo>
                  <a:pt x="4737576" y="34009"/>
                  <a:pt x="4804004" y="33130"/>
                  <a:pt x="4870265" y="29817"/>
                </a:cubicBezTo>
                <a:cubicBezTo>
                  <a:pt x="5210549" y="-7992"/>
                  <a:pt x="4989180" y="11163"/>
                  <a:pt x="5536187" y="0"/>
                </a:cubicBezTo>
                <a:lnTo>
                  <a:pt x="6112656" y="9939"/>
                </a:lnTo>
                <a:cubicBezTo>
                  <a:pt x="6132799" y="10568"/>
                  <a:pt x="6152373" y="16814"/>
                  <a:pt x="6172291" y="19878"/>
                </a:cubicBezTo>
                <a:cubicBezTo>
                  <a:pt x="6195445" y="23440"/>
                  <a:pt x="6218674" y="26504"/>
                  <a:pt x="6241865" y="29817"/>
                </a:cubicBezTo>
                <a:lnTo>
                  <a:pt x="6361134" y="69574"/>
                </a:lnTo>
                <a:cubicBezTo>
                  <a:pt x="6361135" y="69574"/>
                  <a:pt x="6420768" y="89451"/>
                  <a:pt x="6420769" y="89452"/>
                </a:cubicBezTo>
                <a:cubicBezTo>
                  <a:pt x="6430708" y="96078"/>
                  <a:pt x="6439671" y="104479"/>
                  <a:pt x="6450587" y="109330"/>
                </a:cubicBezTo>
                <a:cubicBezTo>
                  <a:pt x="6469734" y="117840"/>
                  <a:pt x="6491480" y="119837"/>
                  <a:pt x="6510221" y="129208"/>
                </a:cubicBezTo>
                <a:cubicBezTo>
                  <a:pt x="6530099" y="139147"/>
                  <a:pt x="6550659" y="147828"/>
                  <a:pt x="6569856" y="159026"/>
                </a:cubicBezTo>
                <a:cubicBezTo>
                  <a:pt x="6590492" y="171064"/>
                  <a:pt x="6629491" y="198782"/>
                  <a:pt x="6629491" y="198782"/>
                </a:cubicBezTo>
                <a:cubicBezTo>
                  <a:pt x="6636117" y="208721"/>
                  <a:pt x="6641722" y="219423"/>
                  <a:pt x="6649369" y="228600"/>
                </a:cubicBezTo>
                <a:cubicBezTo>
                  <a:pt x="6658368" y="239398"/>
                  <a:pt x="6671390" y="246722"/>
                  <a:pt x="6679187" y="258417"/>
                </a:cubicBezTo>
                <a:cubicBezTo>
                  <a:pt x="6736726" y="344725"/>
                  <a:pt x="6623820" y="222929"/>
                  <a:pt x="6718943" y="318052"/>
                </a:cubicBezTo>
                <a:cubicBezTo>
                  <a:pt x="6722256" y="327991"/>
                  <a:pt x="6724755" y="338239"/>
                  <a:pt x="6728882" y="347869"/>
                </a:cubicBezTo>
                <a:cubicBezTo>
                  <a:pt x="6744014" y="383176"/>
                  <a:pt x="6748676" y="387499"/>
                  <a:pt x="6768639" y="417443"/>
                </a:cubicBezTo>
                <a:cubicBezTo>
                  <a:pt x="6771824" y="430182"/>
                  <a:pt x="6781387" y="472757"/>
                  <a:pt x="6788517" y="487017"/>
                </a:cubicBezTo>
                <a:cubicBezTo>
                  <a:pt x="6793859" y="497701"/>
                  <a:pt x="6801769" y="506896"/>
                  <a:pt x="6808395" y="516835"/>
                </a:cubicBezTo>
                <a:cubicBezTo>
                  <a:pt x="6811708" y="530087"/>
                  <a:pt x="6814409" y="543507"/>
                  <a:pt x="6818334" y="556591"/>
                </a:cubicBezTo>
                <a:cubicBezTo>
                  <a:pt x="6824355" y="576661"/>
                  <a:pt x="6834104" y="595679"/>
                  <a:pt x="6838213" y="616226"/>
                </a:cubicBezTo>
                <a:cubicBezTo>
                  <a:pt x="6852882" y="689572"/>
                  <a:pt x="6843511" y="649678"/>
                  <a:pt x="6868030" y="735495"/>
                </a:cubicBezTo>
                <a:cubicBezTo>
                  <a:pt x="6864717" y="795130"/>
                  <a:pt x="6863754" y="854942"/>
                  <a:pt x="6858091" y="914400"/>
                </a:cubicBezTo>
                <a:cubicBezTo>
                  <a:pt x="6854710" y="949897"/>
                  <a:pt x="6840797" y="947079"/>
                  <a:pt x="6818334" y="974035"/>
                </a:cubicBezTo>
                <a:cubicBezTo>
                  <a:pt x="6794152" y="1003054"/>
                  <a:pt x="6769715" y="1032057"/>
                  <a:pt x="6748761" y="1063487"/>
                </a:cubicBezTo>
                <a:cubicBezTo>
                  <a:pt x="6742135" y="1073426"/>
                  <a:pt x="6736529" y="1084127"/>
                  <a:pt x="6728882" y="1093304"/>
                </a:cubicBezTo>
                <a:cubicBezTo>
                  <a:pt x="6719884" y="1104102"/>
                  <a:pt x="6708063" y="1112323"/>
                  <a:pt x="6699065" y="1123121"/>
                </a:cubicBezTo>
                <a:cubicBezTo>
                  <a:pt x="6691418" y="1132298"/>
                  <a:pt x="6687053" y="1143949"/>
                  <a:pt x="6679187" y="1152939"/>
                </a:cubicBezTo>
                <a:cubicBezTo>
                  <a:pt x="6663760" y="1170570"/>
                  <a:pt x="6643547" y="1183893"/>
                  <a:pt x="6629491" y="1202635"/>
                </a:cubicBezTo>
                <a:cubicBezTo>
                  <a:pt x="6619552" y="1215887"/>
                  <a:pt x="6610679" y="1230010"/>
                  <a:pt x="6599674" y="1242391"/>
                </a:cubicBezTo>
                <a:cubicBezTo>
                  <a:pt x="6584110" y="1259900"/>
                  <a:pt x="6572203" y="1284679"/>
                  <a:pt x="6549978" y="1292087"/>
                </a:cubicBezTo>
                <a:lnTo>
                  <a:pt x="6490343" y="1311965"/>
                </a:lnTo>
                <a:cubicBezTo>
                  <a:pt x="6480404" y="1318591"/>
                  <a:pt x="6469854" y="1324381"/>
                  <a:pt x="6460526" y="1331843"/>
                </a:cubicBezTo>
                <a:cubicBezTo>
                  <a:pt x="6453209" y="1337697"/>
                  <a:pt x="6449028" y="1347530"/>
                  <a:pt x="6440647" y="1351721"/>
                </a:cubicBezTo>
                <a:cubicBezTo>
                  <a:pt x="6428429" y="1357830"/>
                  <a:pt x="6413975" y="1357736"/>
                  <a:pt x="6400891" y="1361661"/>
                </a:cubicBezTo>
                <a:cubicBezTo>
                  <a:pt x="6380821" y="1367682"/>
                  <a:pt x="6361134" y="1374913"/>
                  <a:pt x="6341256" y="1381539"/>
                </a:cubicBezTo>
                <a:cubicBezTo>
                  <a:pt x="6258972" y="1408967"/>
                  <a:pt x="6387548" y="1367479"/>
                  <a:pt x="6212047" y="1411356"/>
                </a:cubicBezTo>
                <a:cubicBezTo>
                  <a:pt x="6185543" y="1417982"/>
                  <a:pt x="6159816" y="1429799"/>
                  <a:pt x="6132534" y="1431235"/>
                </a:cubicBezTo>
                <a:lnTo>
                  <a:pt x="5943691" y="1441174"/>
                </a:lnTo>
                <a:cubicBezTo>
                  <a:pt x="5927126" y="1444487"/>
                  <a:pt x="5910384" y="1447016"/>
                  <a:pt x="5893995" y="1451113"/>
                </a:cubicBezTo>
                <a:cubicBezTo>
                  <a:pt x="5883831" y="1453654"/>
                  <a:pt x="5874597" y="1459955"/>
                  <a:pt x="5864178" y="1461052"/>
                </a:cubicBezTo>
                <a:cubicBezTo>
                  <a:pt x="5562966" y="1492758"/>
                  <a:pt x="5826304" y="1453363"/>
                  <a:pt x="5605761" y="1480930"/>
                </a:cubicBezTo>
                <a:cubicBezTo>
                  <a:pt x="5559269" y="1486741"/>
                  <a:pt x="5513105" y="1494996"/>
                  <a:pt x="5466613" y="1500808"/>
                </a:cubicBezTo>
                <a:cubicBezTo>
                  <a:pt x="5440109" y="1504121"/>
                  <a:pt x="5413793" y="1509777"/>
                  <a:pt x="5387100" y="1510748"/>
                </a:cubicBezTo>
                <a:cubicBezTo>
                  <a:pt x="5231455" y="1516408"/>
                  <a:pt x="5075674" y="1517374"/>
                  <a:pt x="4919961" y="1520687"/>
                </a:cubicBezTo>
                <a:lnTo>
                  <a:pt x="3001708" y="1510748"/>
                </a:lnTo>
                <a:cubicBezTo>
                  <a:pt x="2991232" y="1510641"/>
                  <a:pt x="2982321" y="1501801"/>
                  <a:pt x="2971891" y="1500808"/>
                </a:cubicBezTo>
                <a:cubicBezTo>
                  <a:pt x="2912433" y="1495145"/>
                  <a:pt x="2852622" y="1494182"/>
                  <a:pt x="2792987" y="1490869"/>
                </a:cubicBezTo>
                <a:cubicBezTo>
                  <a:pt x="2734956" y="1471526"/>
                  <a:pt x="2790997" y="1488483"/>
                  <a:pt x="2703534" y="1470991"/>
                </a:cubicBezTo>
                <a:cubicBezTo>
                  <a:pt x="2591448" y="1448574"/>
                  <a:pt x="2775600" y="1470370"/>
                  <a:pt x="2544508" y="1451113"/>
                </a:cubicBezTo>
                <a:cubicBezTo>
                  <a:pt x="2534569" y="1447800"/>
                  <a:pt x="2524964" y="1443229"/>
                  <a:pt x="2514691" y="1441174"/>
                </a:cubicBezTo>
                <a:cubicBezTo>
                  <a:pt x="2493772" y="1436990"/>
                  <a:pt x="2382739" y="1423272"/>
                  <a:pt x="2365604" y="1421295"/>
                </a:cubicBezTo>
                <a:lnTo>
                  <a:pt x="2186700" y="1401417"/>
                </a:lnTo>
                <a:cubicBezTo>
                  <a:pt x="2176761" y="1398104"/>
                  <a:pt x="2167357" y="1391678"/>
                  <a:pt x="2156882" y="1391478"/>
                </a:cubicBezTo>
                <a:lnTo>
                  <a:pt x="1143091" y="1381539"/>
                </a:lnTo>
                <a:lnTo>
                  <a:pt x="328082" y="1371600"/>
                </a:lnTo>
                <a:lnTo>
                  <a:pt x="258508" y="1361661"/>
                </a:lnTo>
                <a:cubicBezTo>
                  <a:pt x="228739" y="1357940"/>
                  <a:pt x="198708" y="1356283"/>
                  <a:pt x="169056" y="1351721"/>
                </a:cubicBezTo>
                <a:cubicBezTo>
                  <a:pt x="155555" y="1349644"/>
                  <a:pt x="142635" y="1344745"/>
                  <a:pt x="129300" y="1341782"/>
                </a:cubicBezTo>
                <a:cubicBezTo>
                  <a:pt x="57336" y="1325790"/>
                  <a:pt x="103069" y="1339665"/>
                  <a:pt x="49787" y="1321904"/>
                </a:cubicBezTo>
                <a:cubicBezTo>
                  <a:pt x="33222" y="1305339"/>
                  <a:pt x="-2030" y="1295539"/>
                  <a:pt x="91" y="1272208"/>
                </a:cubicBezTo>
                <a:cubicBezTo>
                  <a:pt x="3404" y="1235765"/>
                  <a:pt x="4855" y="1199104"/>
                  <a:pt x="10030" y="1162878"/>
                </a:cubicBezTo>
                <a:cubicBezTo>
                  <a:pt x="11512" y="1152507"/>
                  <a:pt x="17428" y="1143225"/>
                  <a:pt x="19969" y="1133061"/>
                </a:cubicBezTo>
                <a:cubicBezTo>
                  <a:pt x="31857" y="1085508"/>
                  <a:pt x="26595" y="1167847"/>
                  <a:pt x="29908" y="1043608"/>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星 6 8"/>
          <p:cNvSpPr/>
          <p:nvPr/>
        </p:nvSpPr>
        <p:spPr>
          <a:xfrm>
            <a:off x="4856118" y="3515153"/>
            <a:ext cx="218661" cy="258418"/>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4120172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38150" y="2362448"/>
            <a:ext cx="11306175" cy="4176464"/>
          </a:xfrm>
          <a:noFill/>
          <a:ln>
            <a:solidFill>
              <a:schemeClr val="tx1"/>
            </a:solidFill>
          </a:ln>
        </p:spPr>
        <p:txBody>
          <a:bodyPr>
            <a:normAutofit fontScale="62500" lnSpcReduction="20000"/>
          </a:bodyPr>
          <a:lstStyle/>
          <a:p>
            <a:pPr>
              <a:buNone/>
            </a:pPr>
            <a:r>
              <a:rPr lang="en-US" altLang="ja-JP" dirty="0" smtClean="0"/>
              <a:t>        </a:t>
            </a:r>
            <a:r>
              <a:rPr lang="en-US" altLang="ja-JP" dirty="0" smtClean="0">
                <a:latin typeface="Times New Roman" pitchFamily="18" charset="0"/>
                <a:cs typeface="Times New Roman" pitchFamily="18" charset="0"/>
              </a:rPr>
              <a:t>Dear Dr. Jin-</a:t>
            </a:r>
            <a:r>
              <a:rPr lang="en-US" altLang="ja-JP" dirty="0" err="1" smtClean="0">
                <a:latin typeface="Times New Roman" pitchFamily="18" charset="0"/>
                <a:cs typeface="Times New Roman" pitchFamily="18" charset="0"/>
              </a:rPr>
              <a:t>Ichi</a:t>
            </a:r>
            <a:r>
              <a:rPr lang="en-US" altLang="ja-JP" dirty="0" smtClean="0">
                <a:latin typeface="Times New Roman" pitchFamily="18" charset="0"/>
                <a:cs typeface="Times New Roman" pitchFamily="18" charset="0"/>
              </a:rPr>
              <a:t> Sasaki,</a:t>
            </a:r>
            <a:br>
              <a:rPr lang="en-US" altLang="ja-JP" dirty="0" smtClean="0">
                <a:latin typeface="Times New Roman" pitchFamily="18" charset="0"/>
                <a:cs typeface="Times New Roman" pitchFamily="18" charset="0"/>
              </a:rPr>
            </a:br>
            <a:r>
              <a:rPr lang="en-US" altLang="ja-JP" dirty="0" smtClean="0">
                <a:latin typeface="Times New Roman" pitchFamily="18" charset="0"/>
                <a:cs typeface="Times New Roman" pitchFamily="18" charset="0"/>
              </a:rPr>
              <a:t/>
            </a:r>
            <a:br>
              <a:rPr lang="en-US" altLang="ja-JP" dirty="0" smtClean="0">
                <a:latin typeface="Times New Roman" pitchFamily="18" charset="0"/>
                <a:cs typeface="Times New Roman" pitchFamily="18" charset="0"/>
              </a:rPr>
            </a:br>
            <a:r>
              <a:rPr lang="en-US" altLang="ja-JP" dirty="0" smtClean="0">
                <a:latin typeface="Times New Roman" pitchFamily="18" charset="0"/>
                <a:cs typeface="Times New Roman" pitchFamily="18" charset="0"/>
              </a:rPr>
              <a:t>On Monday you should drive down to the Agent‘s location stated below to make the transfer in their office because if you want to send it personally through online it will take much longer than expected.</a:t>
            </a:r>
            <a:br>
              <a:rPr lang="en-US" altLang="ja-JP" dirty="0" smtClean="0">
                <a:latin typeface="Times New Roman" pitchFamily="18" charset="0"/>
                <a:cs typeface="Times New Roman" pitchFamily="18" charset="0"/>
              </a:rPr>
            </a:br>
            <a:r>
              <a:rPr lang="en-US" altLang="ja-JP" dirty="0" smtClean="0">
                <a:latin typeface="Times New Roman" pitchFamily="18" charset="0"/>
                <a:cs typeface="Times New Roman" pitchFamily="18" charset="0"/>
              </a:rPr>
              <a:t/>
            </a:r>
            <a:br>
              <a:rPr lang="en-US" altLang="ja-JP" dirty="0" smtClean="0">
                <a:latin typeface="Times New Roman" pitchFamily="18" charset="0"/>
                <a:cs typeface="Times New Roman" pitchFamily="18" charset="0"/>
              </a:rPr>
            </a:br>
            <a:r>
              <a:rPr lang="en-US" altLang="ja-JP" dirty="0" smtClean="0">
                <a:solidFill>
                  <a:srgbClr val="00B0F0"/>
                </a:solidFill>
                <a:latin typeface="Times New Roman" panose="02020603050405020304" pitchFamily="18" charset="0"/>
                <a:cs typeface="Times New Roman" panose="02020603050405020304" pitchFamily="18" charset="0"/>
              </a:rPr>
              <a:t>Agent’s Locations and Phone Numbers</a:t>
            </a:r>
            <a:r>
              <a:rPr lang="en-US" altLang="ja-JP" dirty="0" smtClean="0">
                <a:latin typeface="Times New Roman" panose="02020603050405020304" pitchFamily="18" charset="0"/>
                <a:cs typeface="Times New Roman" panose="02020603050405020304" pitchFamily="18" charset="0"/>
              </a:rPr>
              <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CALIMANESTI CACIULATA BCR</a:t>
            </a:r>
            <a:br>
              <a:rPr lang="en-US" altLang="ja-JP" dirty="0" smtClean="0">
                <a:latin typeface="Times New Roman" panose="02020603050405020304" pitchFamily="18" charset="0"/>
                <a:cs typeface="Times New Roman" panose="02020603050405020304" pitchFamily="18" charset="0"/>
              </a:rPr>
            </a:br>
            <a:r>
              <a:rPr lang="en-US" altLang="ja-JP" dirty="0" smtClean="0">
                <a:solidFill>
                  <a:srgbClr val="C00000"/>
                </a:solidFill>
                <a:latin typeface="Times New Roman" panose="02020603050405020304" pitchFamily="18" charset="0"/>
                <a:cs typeface="Times New Roman" panose="02020603050405020304" pitchFamily="18" charset="0"/>
              </a:rPr>
              <a:t>IWATE </a:t>
            </a:r>
            <a:r>
              <a:rPr lang="en-US" altLang="ja-JP" dirty="0" smtClean="0">
                <a:latin typeface="Times New Roman" panose="02020603050405020304" pitchFamily="18" charset="0"/>
                <a:cs typeface="Times New Roman" panose="02020603050405020304" pitchFamily="18" charset="0"/>
              </a:rPr>
              <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Address: CALEA LUI TRAIAN 790-792 CALIMANESTI </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Phone: 547237 40250751165 </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SC OPTIM EXCHANGE S R L CALIMANESTI</a:t>
            </a:r>
            <a:br>
              <a:rPr lang="en-US" altLang="ja-JP" dirty="0" smtClean="0">
                <a:latin typeface="Times New Roman" panose="02020603050405020304" pitchFamily="18" charset="0"/>
                <a:cs typeface="Times New Roman" panose="02020603050405020304" pitchFamily="18" charset="0"/>
              </a:rPr>
            </a:br>
            <a:r>
              <a:rPr lang="en-US" altLang="ja-JP" dirty="0" smtClean="0">
                <a:solidFill>
                  <a:srgbClr val="C00000"/>
                </a:solidFill>
                <a:latin typeface="Times New Roman" panose="02020603050405020304" pitchFamily="18" charset="0"/>
                <a:cs typeface="Times New Roman" panose="02020603050405020304" pitchFamily="18" charset="0"/>
              </a:rPr>
              <a:t>IWATE</a:t>
            </a:r>
            <a:r>
              <a:rPr lang="en-US" altLang="ja-JP" dirty="0" smtClean="0">
                <a:latin typeface="Times New Roman" panose="02020603050405020304" pitchFamily="18" charset="0"/>
                <a:cs typeface="Times New Roman" panose="02020603050405020304" pitchFamily="18" charset="0"/>
              </a:rPr>
              <a:t> </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Address: CALEA LUI TRAIAN NR 692 CALIMANESTI </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Phone: 245600 400788966889</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Please do not hesitate to contact me if I can be of further assistance.</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Yours Sincerely,</a:t>
            </a:r>
            <a:br>
              <a:rPr lang="en-US" altLang="ja-JP" dirty="0" smtClean="0">
                <a:latin typeface="Times New Roman" panose="02020603050405020304" pitchFamily="18" charset="0"/>
                <a:cs typeface="Times New Roman" panose="02020603050405020304" pitchFamily="18" charset="0"/>
              </a:rPr>
            </a:br>
            <a:r>
              <a:rPr lang="en-US" altLang="ja-JP" dirty="0" smtClean="0">
                <a:solidFill>
                  <a:srgbClr val="00B0F0"/>
                </a:solidFill>
                <a:latin typeface="Times New Roman" panose="02020603050405020304" pitchFamily="18" charset="0"/>
                <a:cs typeface="Times New Roman" panose="02020603050405020304" pitchFamily="18" charset="0"/>
              </a:rPr>
              <a:t>Ms. Rebecca </a:t>
            </a:r>
            <a:r>
              <a:rPr lang="en-US" altLang="ja-JP" dirty="0" err="1" smtClean="0">
                <a:solidFill>
                  <a:srgbClr val="00B0F0"/>
                </a:solidFill>
                <a:latin typeface="Times New Roman" panose="02020603050405020304" pitchFamily="18" charset="0"/>
                <a:cs typeface="Times New Roman" panose="02020603050405020304" pitchFamily="18" charset="0"/>
              </a:rPr>
              <a:t>Leuan</a:t>
            </a:r>
            <a:r>
              <a:rPr lang="en-US" altLang="ja-JP" dirty="0" smtClean="0">
                <a:latin typeface="Times New Roman" panose="02020603050405020304" pitchFamily="18" charset="0"/>
                <a:cs typeface="Times New Roman" panose="02020603050405020304" pitchFamily="18" charset="0"/>
              </a:rPr>
              <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Receptionist Department +447053828357</a:t>
            </a:r>
            <a:endParaRPr kumimoji="1" lang="ja-JP" altLang="en-US" dirty="0">
              <a:latin typeface="Times New Roman" panose="02020603050405020304" pitchFamily="18" charset="0"/>
              <a:cs typeface="Times New Roman" panose="02020603050405020304" pitchFamily="18" charset="0"/>
            </a:endParaRPr>
          </a:p>
        </p:txBody>
      </p:sp>
      <p:sp>
        <p:nvSpPr>
          <p:cNvPr id="4" name="正方形/長方形 3"/>
          <p:cNvSpPr/>
          <p:nvPr/>
        </p:nvSpPr>
        <p:spPr>
          <a:xfrm>
            <a:off x="9982200" y="2059871"/>
            <a:ext cx="1854995" cy="276999"/>
          </a:xfrm>
          <a:prstGeom prst="rect">
            <a:avLst/>
          </a:prstGeom>
          <a:noFill/>
        </p:spPr>
        <p:txBody>
          <a:bodyPr wrap="none">
            <a:spAutoFit/>
          </a:bodyPr>
          <a:lstStyle/>
          <a:p>
            <a:r>
              <a:rPr lang="en-US" altLang="ja-JP" sz="1200" dirty="0"/>
              <a:t>➒ 2013</a:t>
            </a:r>
            <a:r>
              <a:rPr lang="ja-JP" altLang="en-US" sz="1200" dirty="0"/>
              <a:t>年</a:t>
            </a:r>
            <a:r>
              <a:rPr lang="en-US" altLang="ja-JP" sz="1200" dirty="0"/>
              <a:t>10</a:t>
            </a:r>
            <a:r>
              <a:rPr lang="ja-JP" altLang="en-US" sz="1200" dirty="0"/>
              <a:t>月</a:t>
            </a:r>
            <a:r>
              <a:rPr lang="en-US" altLang="ja-JP" sz="1200" dirty="0"/>
              <a:t>19</a:t>
            </a:r>
            <a:r>
              <a:rPr lang="ja-JP" altLang="en-US" sz="1200" dirty="0"/>
              <a:t>日 </a:t>
            </a:r>
            <a:r>
              <a:rPr lang="en-US" altLang="ja-JP" sz="1200" dirty="0"/>
              <a:t>20:12</a:t>
            </a:r>
            <a:endParaRPr lang="ja-JP" altLang="en-US" sz="1200" dirty="0"/>
          </a:p>
        </p:txBody>
      </p:sp>
      <p:sp>
        <p:nvSpPr>
          <p:cNvPr id="5" name="スライド番号プレースホルダ 4"/>
          <p:cNvSpPr>
            <a:spLocks noGrp="1"/>
          </p:cNvSpPr>
          <p:nvPr>
            <p:ph type="sldNum" sz="quarter" idx="12"/>
          </p:nvPr>
        </p:nvSpPr>
        <p:spPr/>
        <p:txBody>
          <a:bodyPr/>
          <a:lstStyle/>
          <a:p>
            <a:fld id="{091F0BC8-B8E2-4E08-96D2-2A74A9E5226E}" type="slidenum">
              <a:rPr kumimoji="1" lang="ja-JP" altLang="en-US" smtClean="0"/>
              <a:pPr/>
              <a:t>12</a:t>
            </a:fld>
            <a:endParaRPr kumimoji="1" lang="ja-JP" altLang="en-US"/>
          </a:p>
        </p:txBody>
      </p:sp>
      <p:sp>
        <p:nvSpPr>
          <p:cNvPr id="6" name="正方形/長方形 5"/>
          <p:cNvSpPr/>
          <p:nvPr/>
        </p:nvSpPr>
        <p:spPr>
          <a:xfrm>
            <a:off x="730443" y="437562"/>
            <a:ext cx="10445199" cy="461665"/>
          </a:xfrm>
          <a:prstGeom prst="rect">
            <a:avLst/>
          </a:prstGeom>
        </p:spPr>
        <p:txBody>
          <a:bodyPr wrap="square">
            <a:spAutoFit/>
          </a:bodyPr>
          <a:lstStyle/>
          <a:p>
            <a:r>
              <a:rPr lang="ja-JP" altLang="en-US" sz="2400" dirty="0" smtClean="0">
                <a:latin typeface="ＭＳ Ｐゴシック" panose="020B0600070205080204" pitchFamily="50" charset="-128"/>
              </a:rPr>
              <a:t> </a:t>
            </a:r>
            <a:r>
              <a:rPr lang="ja-JP" altLang="en-US" sz="2400" dirty="0" smtClean="0">
                <a:latin typeface="ＭＳ Ｐゴシック" panose="020B0600070205080204" pitchFamily="50" charset="-128"/>
                <a:ea typeface="ＭＳ Ｐゴシック" panose="020B0600070205080204" pitchFamily="50" charset="-128"/>
              </a:rPr>
              <a:t>◇</a:t>
            </a:r>
            <a:r>
              <a:rPr lang="en-US" altLang="ja-JP" sz="2400" b="1" dirty="0" smtClean="0">
                <a:latin typeface="Times New Roman" pitchFamily="18" charset="0"/>
                <a:cs typeface="Times New Roman" pitchFamily="18" charset="0"/>
              </a:rPr>
              <a:t> </a:t>
            </a:r>
            <a:r>
              <a:rPr lang="ja-JP" altLang="en-US" sz="2400" dirty="0" smtClean="0">
                <a:latin typeface="HGP明朝E" panose="02020900000000000000" pitchFamily="18" charset="-128"/>
                <a:ea typeface="HGP明朝E" panose="02020900000000000000" pitchFamily="18" charset="-128"/>
                <a:cs typeface="Times New Roman" pitchFamily="18" charset="0"/>
              </a:rPr>
              <a:t>問い合わせで</a:t>
            </a:r>
            <a:r>
              <a:rPr lang="en-US" altLang="ja-JP" sz="2400" dirty="0" smtClean="0">
                <a:latin typeface="HGP明朝E" panose="02020900000000000000" pitchFamily="18" charset="-128"/>
                <a:ea typeface="HGP明朝E" panose="02020900000000000000" pitchFamily="18" charset="-128"/>
                <a:cs typeface="Times New Roman" pitchFamily="18" charset="0"/>
              </a:rPr>
              <a:t>Agent</a:t>
            </a:r>
            <a:r>
              <a:rPr lang="ja-JP" altLang="en-US" sz="2400" dirty="0" smtClean="0">
                <a:latin typeface="HGP明朝E" panose="02020900000000000000" pitchFamily="18" charset="-128"/>
                <a:ea typeface="HGP明朝E" panose="02020900000000000000" pitchFamily="18" charset="-128"/>
                <a:cs typeface="Times New Roman" pitchFamily="18" charset="0"/>
              </a:rPr>
              <a:t>へ電話したがこれも繋がらずそれの問い合わせへの返事</a:t>
            </a:r>
            <a:endParaRPr lang="ja-JP" altLang="en-US" sz="2400" dirty="0">
              <a:latin typeface="HGP明朝E" panose="02020900000000000000" pitchFamily="18" charset="-128"/>
              <a:ea typeface="HGP明朝E" panose="02020900000000000000" pitchFamily="18" charset="-128"/>
              <a:cs typeface="Times New Roman" pitchFamily="18" charset="0"/>
            </a:endParaRPr>
          </a:p>
        </p:txBody>
      </p:sp>
      <p:sp>
        <p:nvSpPr>
          <p:cNvPr id="7" name="正方形/長方形 6"/>
          <p:cNvSpPr/>
          <p:nvPr/>
        </p:nvSpPr>
        <p:spPr>
          <a:xfrm>
            <a:off x="540133" y="1098428"/>
            <a:ext cx="11102208" cy="923330"/>
          </a:xfrm>
          <a:prstGeom prst="rect">
            <a:avLst/>
          </a:prstGeom>
        </p:spPr>
        <p:txBody>
          <a:bodyPr wrap="square">
            <a:spAutoFit/>
          </a:bodyPr>
          <a:lstStyle/>
          <a:p>
            <a:r>
              <a:rPr lang="en-US" altLang="ja-JP" dirty="0" smtClean="0">
                <a:solidFill>
                  <a:srgbClr val="FF0000"/>
                </a:solidFill>
                <a:latin typeface="HGP明朝E" panose="02020900000000000000" pitchFamily="18" charset="-128"/>
                <a:ea typeface="HGP明朝E" panose="02020900000000000000" pitchFamily="18" charset="-128"/>
              </a:rPr>
              <a:t>(Money </a:t>
            </a:r>
            <a:r>
              <a:rPr lang="en-US" altLang="ja-JP" dirty="0">
                <a:solidFill>
                  <a:srgbClr val="FF0000"/>
                </a:solidFill>
                <a:latin typeface="HGP明朝E" panose="02020900000000000000" pitchFamily="18" charset="-128"/>
                <a:ea typeface="HGP明朝E" panose="02020900000000000000" pitchFamily="18" charset="-128"/>
              </a:rPr>
              <a:t>Gram </a:t>
            </a:r>
            <a:r>
              <a:rPr lang="en-US" altLang="ja-JP" dirty="0" smtClean="0">
                <a:solidFill>
                  <a:srgbClr val="FF0000"/>
                </a:solidFill>
                <a:latin typeface="HGP明朝E" panose="02020900000000000000" pitchFamily="18" charset="-128"/>
                <a:ea typeface="HGP明朝E" panose="02020900000000000000" pitchFamily="18" charset="-128"/>
              </a:rPr>
              <a:t>Agent </a:t>
            </a:r>
            <a:r>
              <a:rPr lang="ja-JP" altLang="en-US" dirty="0" smtClean="0">
                <a:solidFill>
                  <a:srgbClr val="FF0000"/>
                </a:solidFill>
                <a:latin typeface="HGP明朝E" panose="02020900000000000000" pitchFamily="18" charset="-128"/>
                <a:ea typeface="HGP明朝E" panose="02020900000000000000" pitchFamily="18" charset="-128"/>
              </a:rPr>
              <a:t>について銀行で</a:t>
            </a:r>
            <a:r>
              <a:rPr lang="ja-JP" altLang="en-US" dirty="0" smtClean="0">
                <a:solidFill>
                  <a:srgbClr val="FF0000"/>
                </a:solidFill>
                <a:latin typeface="HGP明朝E" panose="02020900000000000000" pitchFamily="18" charset="-128"/>
                <a:ea typeface="HGP明朝E" panose="02020900000000000000" pitchFamily="18" charset="-128"/>
              </a:rPr>
              <a:t>調べもらったら、「この方法</a:t>
            </a:r>
            <a:r>
              <a:rPr lang="ja-JP" altLang="en-US" dirty="0" smtClean="0">
                <a:solidFill>
                  <a:srgbClr val="FF0000"/>
                </a:solidFill>
                <a:latin typeface="HGP明朝E" panose="02020900000000000000" pitchFamily="18" charset="-128"/>
                <a:ea typeface="HGP明朝E" panose="02020900000000000000" pitchFamily="18" charset="-128"/>
              </a:rPr>
              <a:t>は</a:t>
            </a:r>
            <a:r>
              <a:rPr lang="ja-JP" altLang="en-US" dirty="0" smtClean="0">
                <a:solidFill>
                  <a:srgbClr val="00B0F0"/>
                </a:solidFill>
                <a:latin typeface="HGP明朝E" panose="02020900000000000000" pitchFamily="18" charset="-128"/>
                <a:ea typeface="HGP明朝E" panose="02020900000000000000" pitchFamily="18" charset="-128"/>
              </a:rPr>
              <a:t>「個人対個人の送金方法」</a:t>
            </a:r>
            <a:r>
              <a:rPr lang="ja-JP" altLang="en-US" dirty="0" smtClean="0">
                <a:solidFill>
                  <a:srgbClr val="FF0000"/>
                </a:solidFill>
                <a:latin typeface="HGP明朝E" panose="02020900000000000000" pitchFamily="18" charset="-128"/>
                <a:ea typeface="HGP明朝E" panose="02020900000000000000" pitchFamily="18" charset="-128"/>
              </a:rPr>
              <a:t>で出稼ぎに行った家族が残った家族に送金するときに使用されて</a:t>
            </a:r>
            <a:r>
              <a:rPr lang="ja-JP" altLang="en-US" dirty="0" smtClean="0">
                <a:solidFill>
                  <a:srgbClr val="FF0000"/>
                </a:solidFill>
                <a:latin typeface="HGP明朝E" panose="02020900000000000000" pitchFamily="18" charset="-128"/>
                <a:ea typeface="HGP明朝E" panose="02020900000000000000" pitchFamily="18" charset="-128"/>
              </a:rPr>
              <a:t>いる。その</a:t>
            </a:r>
            <a:r>
              <a:rPr lang="ja-JP" altLang="en-US" dirty="0" smtClean="0">
                <a:solidFill>
                  <a:srgbClr val="FF0000"/>
                </a:solidFill>
                <a:latin typeface="HGP明朝E" panose="02020900000000000000" pitchFamily="18" charset="-128"/>
                <a:ea typeface="HGP明朝E" panose="02020900000000000000" pitchFamily="18" charset="-128"/>
              </a:rPr>
              <a:t>辺の店で簡単に送金できる</a:t>
            </a:r>
            <a:r>
              <a:rPr lang="ja-JP" altLang="en-US" dirty="0" smtClean="0">
                <a:solidFill>
                  <a:srgbClr val="FF0000"/>
                </a:solidFill>
                <a:latin typeface="HGP明朝E" panose="02020900000000000000" pitchFamily="18" charset="-128"/>
                <a:ea typeface="HGP明朝E" panose="02020900000000000000" pitchFamily="18" charset="-128"/>
              </a:rPr>
              <a:t>方法」と</a:t>
            </a:r>
            <a:r>
              <a:rPr lang="ja-JP" altLang="en-US" dirty="0" smtClean="0">
                <a:solidFill>
                  <a:srgbClr val="FF0000"/>
                </a:solidFill>
                <a:latin typeface="HGP明朝E" panose="02020900000000000000" pitchFamily="18" charset="-128"/>
                <a:ea typeface="HGP明朝E" panose="02020900000000000000" pitchFamily="18" charset="-128"/>
              </a:rPr>
              <a:t>の</a:t>
            </a:r>
            <a:r>
              <a:rPr lang="ja-JP" altLang="en-US" dirty="0" smtClean="0">
                <a:solidFill>
                  <a:srgbClr val="FF0000"/>
                </a:solidFill>
                <a:latin typeface="HGP明朝E" panose="02020900000000000000" pitchFamily="18" charset="-128"/>
                <a:ea typeface="HGP明朝E" panose="02020900000000000000" pitchFamily="18" charset="-128"/>
              </a:rPr>
              <a:t>ことで</a:t>
            </a:r>
            <a:r>
              <a:rPr lang="ja-JP" altLang="en-US" dirty="0" smtClean="0">
                <a:solidFill>
                  <a:srgbClr val="FF0000"/>
                </a:solidFill>
                <a:latin typeface="HGP明朝E" panose="02020900000000000000" pitchFamily="18" charset="-128"/>
                <a:ea typeface="HGP明朝E" panose="02020900000000000000" pitchFamily="18" charset="-128"/>
              </a:rPr>
              <a:t>あった</a:t>
            </a:r>
            <a:r>
              <a:rPr lang="ja-JP" altLang="en-US" dirty="0" smtClean="0">
                <a:solidFill>
                  <a:srgbClr val="FF0000"/>
                </a:solidFill>
                <a:latin typeface="HGP明朝E" panose="02020900000000000000" pitchFamily="18" charset="-128"/>
                <a:ea typeface="HGP明朝E" panose="02020900000000000000" pitchFamily="18" charset="-128"/>
              </a:rPr>
              <a:t>。</a:t>
            </a:r>
            <a:endParaRPr lang="en-US" altLang="ja-JP" dirty="0" smtClean="0">
              <a:solidFill>
                <a:srgbClr val="FF0000"/>
              </a:solidFill>
              <a:latin typeface="HGP明朝E" panose="02020900000000000000" pitchFamily="18" charset="-128"/>
              <a:ea typeface="HGP明朝E" panose="02020900000000000000" pitchFamily="18" charset="-128"/>
            </a:endParaRPr>
          </a:p>
          <a:p>
            <a:r>
              <a:rPr lang="ja-JP" altLang="en-US" dirty="0" smtClean="0">
                <a:solidFill>
                  <a:srgbClr val="00B0F0"/>
                </a:solidFill>
                <a:latin typeface="HGP明朝E" panose="02020900000000000000" pitchFamily="18" charset="-128"/>
                <a:ea typeface="HGP明朝E" panose="02020900000000000000" pitchFamily="18" charset="-128"/>
              </a:rPr>
              <a:t>ホテルに送金するのに個人宛に送金する？</a:t>
            </a:r>
            <a:r>
              <a:rPr lang="ja-JP" altLang="en-US" dirty="0" smtClean="0">
                <a:solidFill>
                  <a:srgbClr val="FF0000"/>
                </a:solidFill>
                <a:latin typeface="HGP明朝E" panose="02020900000000000000" pitchFamily="18" charset="-128"/>
                <a:ea typeface="HGP明朝E" panose="02020900000000000000" pitchFamily="18" charset="-128"/>
              </a:rPr>
              <a:t>　下記の番号に電話したが繋がらず。）</a:t>
            </a:r>
            <a:endParaRPr lang="ja-JP" altLang="en-US" dirty="0">
              <a:solidFill>
                <a:srgbClr val="FF0000"/>
              </a:solidFill>
            </a:endParaRPr>
          </a:p>
        </p:txBody>
      </p:sp>
      <p:sp>
        <p:nvSpPr>
          <p:cNvPr id="9" name="テキスト ボックス 8"/>
          <p:cNvSpPr txBox="1"/>
          <p:nvPr/>
        </p:nvSpPr>
        <p:spPr>
          <a:xfrm flipH="1">
            <a:off x="6267341" y="4376268"/>
            <a:ext cx="5375000" cy="646331"/>
          </a:xfrm>
          <a:prstGeom prst="rect">
            <a:avLst/>
          </a:prstGeom>
          <a:noFill/>
        </p:spPr>
        <p:txBody>
          <a:bodyPr wrap="square" rtlCol="0">
            <a:spAutoFit/>
          </a:bodyPr>
          <a:lstStyle/>
          <a:p>
            <a:r>
              <a:rPr kumimoji="1" lang="ja-JP" altLang="en-US" dirty="0" smtClean="0">
                <a:solidFill>
                  <a:srgbClr val="FF0000"/>
                </a:solidFill>
                <a:latin typeface="HGP明朝E" panose="02020900000000000000" pitchFamily="18" charset="-128"/>
                <a:ea typeface="HGP明朝E" panose="02020900000000000000" pitchFamily="18" charset="-128"/>
              </a:rPr>
              <a:t>コンビニに行き、書類を書きしかるべき所に送り、カード</a:t>
            </a:r>
            <a:endParaRPr kumimoji="1" lang="en-US" altLang="ja-JP" dirty="0" smtClean="0">
              <a:solidFill>
                <a:srgbClr val="FF0000"/>
              </a:solidFill>
              <a:latin typeface="HGP明朝E" panose="02020900000000000000" pitchFamily="18" charset="-128"/>
              <a:ea typeface="HGP明朝E" panose="02020900000000000000" pitchFamily="18" charset="-128"/>
            </a:endParaRPr>
          </a:p>
          <a:p>
            <a:r>
              <a:rPr kumimoji="1" lang="ja-JP" altLang="en-US" dirty="0" err="1" smtClean="0">
                <a:solidFill>
                  <a:srgbClr val="FF0000"/>
                </a:solidFill>
                <a:latin typeface="HGP明朝E" panose="02020900000000000000" pitchFamily="18" charset="-128"/>
                <a:ea typeface="HGP明朝E" panose="02020900000000000000" pitchFamily="18" charset="-128"/>
              </a:rPr>
              <a:t>まで</a:t>
            </a:r>
            <a:r>
              <a:rPr kumimoji="1" lang="ja-JP" altLang="en-US" dirty="0" smtClean="0">
                <a:solidFill>
                  <a:srgbClr val="FF0000"/>
                </a:solidFill>
                <a:latin typeface="HGP明朝E" panose="02020900000000000000" pitchFamily="18" charset="-128"/>
                <a:ea typeface="HGP明朝E" panose="02020900000000000000" pitchFamily="18" charset="-128"/>
              </a:rPr>
              <a:t>作ってもらった。ロンドン学会だけが頭にあった。</a:t>
            </a:r>
            <a:endParaRPr kumimoji="1" lang="ja-JP" altLang="en-US" dirty="0">
              <a:solidFill>
                <a:srgbClr val="FF0000"/>
              </a:solidFill>
              <a:latin typeface="HGP明朝E" panose="02020900000000000000" pitchFamily="18" charset="-128"/>
              <a:ea typeface="HGP明朝E" panose="02020900000000000000" pitchFamily="18" charset="-128"/>
            </a:endParaRPr>
          </a:p>
        </p:txBody>
      </p:sp>
      <p:sp>
        <p:nvSpPr>
          <p:cNvPr id="2" name="フリーフォーム 1"/>
          <p:cNvSpPr/>
          <p:nvPr/>
        </p:nvSpPr>
        <p:spPr>
          <a:xfrm>
            <a:off x="6316263" y="4374043"/>
            <a:ext cx="5377070" cy="822100"/>
          </a:xfrm>
          <a:custGeom>
            <a:avLst/>
            <a:gdLst>
              <a:gd name="connsiteX0" fmla="*/ 39757 w 5377070"/>
              <a:gd name="connsiteY0" fmla="*/ 536713 h 822100"/>
              <a:gd name="connsiteX1" fmla="*/ 29818 w 5377070"/>
              <a:gd name="connsiteY1" fmla="*/ 387626 h 822100"/>
              <a:gd name="connsiteX2" fmla="*/ 9939 w 5377070"/>
              <a:gd name="connsiteY2" fmla="*/ 318052 h 822100"/>
              <a:gd name="connsiteX3" fmla="*/ 0 w 5377070"/>
              <a:gd name="connsiteY3" fmla="*/ 278295 h 822100"/>
              <a:gd name="connsiteX4" fmla="*/ 9939 w 5377070"/>
              <a:gd name="connsiteY4" fmla="*/ 99391 h 822100"/>
              <a:gd name="connsiteX5" fmla="*/ 29818 w 5377070"/>
              <a:gd name="connsiteY5" fmla="*/ 79513 h 822100"/>
              <a:gd name="connsiteX6" fmla="*/ 327992 w 5377070"/>
              <a:gd name="connsiteY6" fmla="*/ 69574 h 822100"/>
              <a:gd name="connsiteX7" fmla="*/ 1987826 w 5377070"/>
              <a:gd name="connsiteY7" fmla="*/ 59634 h 822100"/>
              <a:gd name="connsiteX8" fmla="*/ 2375452 w 5377070"/>
              <a:gd name="connsiteY8" fmla="*/ 49695 h 822100"/>
              <a:gd name="connsiteX9" fmla="*/ 3896139 w 5377070"/>
              <a:gd name="connsiteY9" fmla="*/ 29817 h 822100"/>
              <a:gd name="connsiteX10" fmla="*/ 3975652 w 5377070"/>
              <a:gd name="connsiteY10" fmla="*/ 19878 h 822100"/>
              <a:gd name="connsiteX11" fmla="*/ 4005470 w 5377070"/>
              <a:gd name="connsiteY11" fmla="*/ 9939 h 822100"/>
              <a:gd name="connsiteX12" fmla="*/ 4244009 w 5377070"/>
              <a:gd name="connsiteY12" fmla="*/ 0 h 822100"/>
              <a:gd name="connsiteX13" fmla="*/ 4999383 w 5377070"/>
              <a:gd name="connsiteY13" fmla="*/ 9939 h 822100"/>
              <a:gd name="connsiteX14" fmla="*/ 5108713 w 5377070"/>
              <a:gd name="connsiteY14" fmla="*/ 29817 h 822100"/>
              <a:gd name="connsiteX15" fmla="*/ 5218044 w 5377070"/>
              <a:gd name="connsiteY15" fmla="*/ 49695 h 822100"/>
              <a:gd name="connsiteX16" fmla="*/ 5247861 w 5377070"/>
              <a:gd name="connsiteY16" fmla="*/ 59634 h 822100"/>
              <a:gd name="connsiteX17" fmla="*/ 5317435 w 5377070"/>
              <a:gd name="connsiteY17" fmla="*/ 79513 h 822100"/>
              <a:gd name="connsiteX18" fmla="*/ 5337313 w 5377070"/>
              <a:gd name="connsiteY18" fmla="*/ 109330 h 822100"/>
              <a:gd name="connsiteX19" fmla="*/ 5347252 w 5377070"/>
              <a:gd name="connsiteY19" fmla="*/ 139147 h 822100"/>
              <a:gd name="connsiteX20" fmla="*/ 5367131 w 5377070"/>
              <a:gd name="connsiteY20" fmla="*/ 248478 h 822100"/>
              <a:gd name="connsiteX21" fmla="*/ 5377070 w 5377070"/>
              <a:gd name="connsiteY21" fmla="*/ 298174 h 822100"/>
              <a:gd name="connsiteX22" fmla="*/ 5357192 w 5377070"/>
              <a:gd name="connsiteY22" fmla="*/ 526774 h 822100"/>
              <a:gd name="connsiteX23" fmla="*/ 5347252 w 5377070"/>
              <a:gd name="connsiteY23" fmla="*/ 566530 h 822100"/>
              <a:gd name="connsiteX24" fmla="*/ 5307496 w 5377070"/>
              <a:gd name="connsiteY24" fmla="*/ 616226 h 822100"/>
              <a:gd name="connsiteX25" fmla="*/ 5267739 w 5377070"/>
              <a:gd name="connsiteY25" fmla="*/ 665921 h 822100"/>
              <a:gd name="connsiteX26" fmla="*/ 5237922 w 5377070"/>
              <a:gd name="connsiteY26" fmla="*/ 675861 h 822100"/>
              <a:gd name="connsiteX27" fmla="*/ 5208105 w 5377070"/>
              <a:gd name="connsiteY27" fmla="*/ 695739 h 822100"/>
              <a:gd name="connsiteX28" fmla="*/ 5098774 w 5377070"/>
              <a:gd name="connsiteY28" fmla="*/ 715617 h 822100"/>
              <a:gd name="connsiteX29" fmla="*/ 4403035 w 5377070"/>
              <a:gd name="connsiteY29" fmla="*/ 725556 h 822100"/>
              <a:gd name="connsiteX30" fmla="*/ 4194313 w 5377070"/>
              <a:gd name="connsiteY30" fmla="*/ 745434 h 822100"/>
              <a:gd name="connsiteX31" fmla="*/ 3687418 w 5377070"/>
              <a:gd name="connsiteY31" fmla="*/ 755374 h 822100"/>
              <a:gd name="connsiteX32" fmla="*/ 3568148 w 5377070"/>
              <a:gd name="connsiteY32" fmla="*/ 775252 h 822100"/>
              <a:gd name="connsiteX33" fmla="*/ 3538331 w 5377070"/>
              <a:gd name="connsiteY33" fmla="*/ 785191 h 822100"/>
              <a:gd name="connsiteX34" fmla="*/ 3389244 w 5377070"/>
              <a:gd name="connsiteY34" fmla="*/ 795130 h 822100"/>
              <a:gd name="connsiteX35" fmla="*/ 3319670 w 5377070"/>
              <a:gd name="connsiteY35" fmla="*/ 805069 h 822100"/>
              <a:gd name="connsiteX36" fmla="*/ 2375452 w 5377070"/>
              <a:gd name="connsiteY36" fmla="*/ 805069 h 822100"/>
              <a:gd name="connsiteX37" fmla="*/ 2305879 w 5377070"/>
              <a:gd name="connsiteY37" fmla="*/ 795130 h 822100"/>
              <a:gd name="connsiteX38" fmla="*/ 2246244 w 5377070"/>
              <a:gd name="connsiteY38" fmla="*/ 785191 h 822100"/>
              <a:gd name="connsiteX39" fmla="*/ 2136913 w 5377070"/>
              <a:gd name="connsiteY39" fmla="*/ 775252 h 822100"/>
              <a:gd name="connsiteX40" fmla="*/ 1977887 w 5377070"/>
              <a:gd name="connsiteY40" fmla="*/ 755374 h 822100"/>
              <a:gd name="connsiteX41" fmla="*/ 1868557 w 5377070"/>
              <a:gd name="connsiteY41" fmla="*/ 735495 h 822100"/>
              <a:gd name="connsiteX42" fmla="*/ 1838739 w 5377070"/>
              <a:gd name="connsiteY42" fmla="*/ 725556 h 822100"/>
              <a:gd name="connsiteX43" fmla="*/ 1689652 w 5377070"/>
              <a:gd name="connsiteY43" fmla="*/ 715617 h 822100"/>
              <a:gd name="connsiteX44" fmla="*/ 1659835 w 5377070"/>
              <a:gd name="connsiteY44" fmla="*/ 705678 h 822100"/>
              <a:gd name="connsiteX45" fmla="*/ 1530626 w 5377070"/>
              <a:gd name="connsiteY45" fmla="*/ 685800 h 822100"/>
              <a:gd name="connsiteX46" fmla="*/ 1361661 w 5377070"/>
              <a:gd name="connsiteY46" fmla="*/ 665921 h 822100"/>
              <a:gd name="connsiteX47" fmla="*/ 1252331 w 5377070"/>
              <a:gd name="connsiteY47" fmla="*/ 646043 h 822100"/>
              <a:gd name="connsiteX48" fmla="*/ 1113183 w 5377070"/>
              <a:gd name="connsiteY48" fmla="*/ 626165 h 822100"/>
              <a:gd name="connsiteX49" fmla="*/ 308113 w 5377070"/>
              <a:gd name="connsiteY49" fmla="*/ 626165 h 822100"/>
              <a:gd name="connsiteX50" fmla="*/ 218661 w 5377070"/>
              <a:gd name="connsiteY50" fmla="*/ 616226 h 822100"/>
              <a:gd name="connsiteX51" fmla="*/ 59635 w 5377070"/>
              <a:gd name="connsiteY51" fmla="*/ 606287 h 822100"/>
              <a:gd name="connsiteX52" fmla="*/ 39757 w 5377070"/>
              <a:gd name="connsiteY52" fmla="*/ 586408 h 822100"/>
              <a:gd name="connsiteX53" fmla="*/ 39757 w 5377070"/>
              <a:gd name="connsiteY53" fmla="*/ 536713 h 82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377070" h="822100">
                <a:moveTo>
                  <a:pt x="39757" y="536713"/>
                </a:moveTo>
                <a:cubicBezTo>
                  <a:pt x="38100" y="503583"/>
                  <a:pt x="35032" y="437158"/>
                  <a:pt x="29818" y="387626"/>
                </a:cubicBezTo>
                <a:cubicBezTo>
                  <a:pt x="27228" y="363018"/>
                  <a:pt x="16614" y="341415"/>
                  <a:pt x="9939" y="318052"/>
                </a:cubicBezTo>
                <a:cubicBezTo>
                  <a:pt x="6186" y="304917"/>
                  <a:pt x="3313" y="291547"/>
                  <a:pt x="0" y="278295"/>
                </a:cubicBezTo>
                <a:cubicBezTo>
                  <a:pt x="3313" y="218660"/>
                  <a:pt x="1079" y="158457"/>
                  <a:pt x="9939" y="99391"/>
                </a:cubicBezTo>
                <a:cubicBezTo>
                  <a:pt x="11329" y="90124"/>
                  <a:pt x="20488" y="80388"/>
                  <a:pt x="29818" y="79513"/>
                </a:cubicBezTo>
                <a:cubicBezTo>
                  <a:pt x="128830" y="70231"/>
                  <a:pt x="228551" y="70584"/>
                  <a:pt x="327992" y="69574"/>
                </a:cubicBezTo>
                <a:lnTo>
                  <a:pt x="1987826" y="59634"/>
                </a:lnTo>
                <a:lnTo>
                  <a:pt x="2375452" y="49695"/>
                </a:lnTo>
                <a:lnTo>
                  <a:pt x="3896139" y="29817"/>
                </a:lnTo>
                <a:cubicBezTo>
                  <a:pt x="3922643" y="26504"/>
                  <a:pt x="3949372" y="24656"/>
                  <a:pt x="3975652" y="19878"/>
                </a:cubicBezTo>
                <a:cubicBezTo>
                  <a:pt x="3985960" y="18004"/>
                  <a:pt x="3995022" y="10713"/>
                  <a:pt x="4005470" y="9939"/>
                </a:cubicBezTo>
                <a:cubicBezTo>
                  <a:pt x="4084835" y="4060"/>
                  <a:pt x="4164496" y="3313"/>
                  <a:pt x="4244009" y="0"/>
                </a:cubicBezTo>
                <a:lnTo>
                  <a:pt x="4999383" y="9939"/>
                </a:lnTo>
                <a:cubicBezTo>
                  <a:pt x="5016297" y="10352"/>
                  <a:pt x="5089036" y="26239"/>
                  <a:pt x="5108713" y="29817"/>
                </a:cubicBezTo>
                <a:cubicBezTo>
                  <a:pt x="5141204" y="35724"/>
                  <a:pt x="5185310" y="41511"/>
                  <a:pt x="5218044" y="49695"/>
                </a:cubicBezTo>
                <a:cubicBezTo>
                  <a:pt x="5228208" y="52236"/>
                  <a:pt x="5237788" y="56756"/>
                  <a:pt x="5247861" y="59634"/>
                </a:cubicBezTo>
                <a:cubicBezTo>
                  <a:pt x="5335221" y="84595"/>
                  <a:pt x="5245945" y="55683"/>
                  <a:pt x="5317435" y="79513"/>
                </a:cubicBezTo>
                <a:cubicBezTo>
                  <a:pt x="5324061" y="89452"/>
                  <a:pt x="5331971" y="98646"/>
                  <a:pt x="5337313" y="109330"/>
                </a:cubicBezTo>
                <a:cubicBezTo>
                  <a:pt x="5341998" y="118701"/>
                  <a:pt x="5344374" y="129074"/>
                  <a:pt x="5347252" y="139147"/>
                </a:cubicBezTo>
                <a:cubicBezTo>
                  <a:pt x="5362520" y="192582"/>
                  <a:pt x="5355868" y="180900"/>
                  <a:pt x="5367131" y="248478"/>
                </a:cubicBezTo>
                <a:cubicBezTo>
                  <a:pt x="5369908" y="265142"/>
                  <a:pt x="5373757" y="281609"/>
                  <a:pt x="5377070" y="298174"/>
                </a:cubicBezTo>
                <a:cubicBezTo>
                  <a:pt x="5371322" y="390137"/>
                  <a:pt x="5372149" y="444515"/>
                  <a:pt x="5357192" y="526774"/>
                </a:cubicBezTo>
                <a:cubicBezTo>
                  <a:pt x="5354748" y="540214"/>
                  <a:pt x="5352633" y="553975"/>
                  <a:pt x="5347252" y="566530"/>
                </a:cubicBezTo>
                <a:cubicBezTo>
                  <a:pt x="5333133" y="599473"/>
                  <a:pt x="5327225" y="591565"/>
                  <a:pt x="5307496" y="616226"/>
                </a:cubicBezTo>
                <a:cubicBezTo>
                  <a:pt x="5294993" y="631855"/>
                  <a:pt x="5286202" y="654843"/>
                  <a:pt x="5267739" y="665921"/>
                </a:cubicBezTo>
                <a:cubicBezTo>
                  <a:pt x="5258755" y="671311"/>
                  <a:pt x="5247293" y="671176"/>
                  <a:pt x="5237922" y="675861"/>
                </a:cubicBezTo>
                <a:cubicBezTo>
                  <a:pt x="5227238" y="681203"/>
                  <a:pt x="5218789" y="690397"/>
                  <a:pt x="5208105" y="695739"/>
                </a:cubicBezTo>
                <a:cubicBezTo>
                  <a:pt x="5179714" y="709934"/>
                  <a:pt x="5120441" y="715061"/>
                  <a:pt x="5098774" y="715617"/>
                </a:cubicBezTo>
                <a:cubicBezTo>
                  <a:pt x="4866914" y="721562"/>
                  <a:pt x="4634948" y="722243"/>
                  <a:pt x="4403035" y="725556"/>
                </a:cubicBezTo>
                <a:cubicBezTo>
                  <a:pt x="4314439" y="747705"/>
                  <a:pt x="4352570" y="740779"/>
                  <a:pt x="4194313" y="745434"/>
                </a:cubicBezTo>
                <a:lnTo>
                  <a:pt x="3687418" y="755374"/>
                </a:lnTo>
                <a:cubicBezTo>
                  <a:pt x="3617513" y="778675"/>
                  <a:pt x="3701303" y="753060"/>
                  <a:pt x="3568148" y="775252"/>
                </a:cubicBezTo>
                <a:cubicBezTo>
                  <a:pt x="3557814" y="776974"/>
                  <a:pt x="3548744" y="784034"/>
                  <a:pt x="3538331" y="785191"/>
                </a:cubicBezTo>
                <a:cubicBezTo>
                  <a:pt x="3488830" y="790691"/>
                  <a:pt x="3438940" y="791817"/>
                  <a:pt x="3389244" y="795130"/>
                </a:cubicBezTo>
                <a:cubicBezTo>
                  <a:pt x="3366053" y="798443"/>
                  <a:pt x="3342953" y="802482"/>
                  <a:pt x="3319670" y="805069"/>
                </a:cubicBezTo>
                <a:cubicBezTo>
                  <a:pt x="2996640" y="840961"/>
                  <a:pt x="2764185" y="809697"/>
                  <a:pt x="2375452" y="805069"/>
                </a:cubicBezTo>
                <a:lnTo>
                  <a:pt x="2305879" y="795130"/>
                </a:lnTo>
                <a:cubicBezTo>
                  <a:pt x="2285961" y="792066"/>
                  <a:pt x="2266258" y="787546"/>
                  <a:pt x="2246244" y="785191"/>
                </a:cubicBezTo>
                <a:cubicBezTo>
                  <a:pt x="2209901" y="780915"/>
                  <a:pt x="2173357" y="778565"/>
                  <a:pt x="2136913" y="775252"/>
                </a:cubicBezTo>
                <a:cubicBezTo>
                  <a:pt x="2049352" y="753362"/>
                  <a:pt x="2137352" y="773093"/>
                  <a:pt x="1977887" y="755374"/>
                </a:cubicBezTo>
                <a:cubicBezTo>
                  <a:pt x="1961944" y="753602"/>
                  <a:pt x="1887420" y="740211"/>
                  <a:pt x="1868557" y="735495"/>
                </a:cubicBezTo>
                <a:cubicBezTo>
                  <a:pt x="1858393" y="732954"/>
                  <a:pt x="1849152" y="726713"/>
                  <a:pt x="1838739" y="725556"/>
                </a:cubicBezTo>
                <a:cubicBezTo>
                  <a:pt x="1789238" y="720056"/>
                  <a:pt x="1739348" y="718930"/>
                  <a:pt x="1689652" y="715617"/>
                </a:cubicBezTo>
                <a:cubicBezTo>
                  <a:pt x="1679713" y="712304"/>
                  <a:pt x="1670062" y="707951"/>
                  <a:pt x="1659835" y="705678"/>
                </a:cubicBezTo>
                <a:cubicBezTo>
                  <a:pt x="1631944" y="699480"/>
                  <a:pt x="1556386" y="689763"/>
                  <a:pt x="1530626" y="685800"/>
                </a:cubicBezTo>
                <a:cubicBezTo>
                  <a:pt x="1415391" y="668072"/>
                  <a:pt x="1526480" y="680906"/>
                  <a:pt x="1361661" y="665921"/>
                </a:cubicBezTo>
                <a:cubicBezTo>
                  <a:pt x="1318856" y="657360"/>
                  <a:pt x="1296835" y="652401"/>
                  <a:pt x="1252331" y="646043"/>
                </a:cubicBezTo>
                <a:cubicBezTo>
                  <a:pt x="1078181" y="621165"/>
                  <a:pt x="1255480" y="649881"/>
                  <a:pt x="1113183" y="626165"/>
                </a:cubicBezTo>
                <a:cubicBezTo>
                  <a:pt x="717607" y="638925"/>
                  <a:pt x="781822" y="642223"/>
                  <a:pt x="308113" y="626165"/>
                </a:cubicBezTo>
                <a:cubicBezTo>
                  <a:pt x="278129" y="625149"/>
                  <a:pt x="248566" y="618618"/>
                  <a:pt x="218661" y="616226"/>
                </a:cubicBezTo>
                <a:cubicBezTo>
                  <a:pt x="165718" y="611991"/>
                  <a:pt x="112644" y="609600"/>
                  <a:pt x="59635" y="606287"/>
                </a:cubicBezTo>
                <a:cubicBezTo>
                  <a:pt x="53009" y="599661"/>
                  <a:pt x="44578" y="594443"/>
                  <a:pt x="39757" y="586408"/>
                </a:cubicBezTo>
                <a:cubicBezTo>
                  <a:pt x="28770" y="568097"/>
                  <a:pt x="41414" y="569843"/>
                  <a:pt x="39757" y="536713"/>
                </a:cubicBezTo>
                <a:close/>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星 6 9"/>
          <p:cNvSpPr/>
          <p:nvPr/>
        </p:nvSpPr>
        <p:spPr>
          <a:xfrm>
            <a:off x="6316263" y="4202724"/>
            <a:ext cx="218661" cy="258418"/>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259548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45824" y="2459707"/>
            <a:ext cx="11163300" cy="3896643"/>
          </a:xfrm>
          <a:noFill/>
          <a:ln>
            <a:solidFill>
              <a:schemeClr val="tx1"/>
            </a:solidFill>
          </a:ln>
        </p:spPr>
        <p:txBody>
          <a:bodyPr>
            <a:normAutofit fontScale="40000" lnSpcReduction="20000"/>
          </a:bodyPr>
          <a:lstStyle/>
          <a:p>
            <a:pPr>
              <a:buNone/>
            </a:pPr>
            <a:r>
              <a:rPr lang="en-US" altLang="ja-JP" b="1" dirty="0" smtClean="0"/>
              <a:t>         </a:t>
            </a:r>
            <a:r>
              <a:rPr lang="en-US" altLang="ja-JP" sz="3500" dirty="0">
                <a:latin typeface="Times New Roman" pitchFamily="18" charset="0"/>
                <a:cs typeface="Times New Roman" pitchFamily="18" charset="0"/>
              </a:rPr>
              <a:t>Dear Dr. </a:t>
            </a:r>
            <a:r>
              <a:rPr lang="en-US" altLang="ja-JP" sz="3500" dirty="0" err="1">
                <a:latin typeface="Times New Roman" pitchFamily="18" charset="0"/>
                <a:cs typeface="Times New Roman" pitchFamily="18" charset="0"/>
              </a:rPr>
              <a:t>Jin-Ichi</a:t>
            </a:r>
            <a:r>
              <a:rPr lang="en-US" altLang="ja-JP" sz="3500" dirty="0">
                <a:latin typeface="Times New Roman" pitchFamily="18" charset="0"/>
                <a:cs typeface="Times New Roman" pitchFamily="18" charset="0"/>
              </a:rPr>
              <a:t> Sasaki,</a:t>
            </a:r>
            <a:br>
              <a:rPr lang="en-US" altLang="ja-JP" sz="3500" dirty="0">
                <a:latin typeface="Times New Roman" pitchFamily="18" charset="0"/>
                <a:cs typeface="Times New Roman" pitchFamily="18" charset="0"/>
              </a:rPr>
            </a:br>
            <a:r>
              <a:rPr lang="en-US" altLang="ja-JP" sz="3500" dirty="0" err="1">
                <a:latin typeface="Times New Roman" pitchFamily="18" charset="0"/>
                <a:cs typeface="Times New Roman" pitchFamily="18" charset="0"/>
              </a:rPr>
              <a:t>Hirosaki</a:t>
            </a:r>
            <a:r>
              <a:rPr lang="en-US" altLang="ja-JP" sz="3500" dirty="0">
                <a:latin typeface="Times New Roman" pitchFamily="18" charset="0"/>
                <a:cs typeface="Times New Roman" pitchFamily="18" charset="0"/>
              </a:rPr>
              <a:t> University of Health Science, Japan</a:t>
            </a:r>
            <a:r>
              <a:rPr lang="en-US" altLang="ja-JP" sz="3500" dirty="0" smtClean="0">
                <a:latin typeface="Times New Roman" pitchFamily="18" charset="0"/>
                <a:cs typeface="Times New Roman" pitchFamily="18" charset="0"/>
              </a:rPr>
              <a:t>.</a:t>
            </a:r>
            <a:endParaRPr lang="en-US" altLang="ja-JP" sz="3500" dirty="0">
              <a:latin typeface="Times New Roman" pitchFamily="18" charset="0"/>
              <a:cs typeface="Times New Roman" pitchFamily="18" charset="0"/>
            </a:endParaRPr>
          </a:p>
          <a:p>
            <a:pPr>
              <a:buNone/>
            </a:pPr>
            <a:r>
              <a:rPr lang="en-US" altLang="ja-JP" dirty="0" smtClean="0"/>
              <a:t>         </a:t>
            </a:r>
            <a:r>
              <a:rPr lang="en-US" altLang="ja-JP" sz="3500" dirty="0">
                <a:solidFill>
                  <a:srgbClr val="FF0000"/>
                </a:solidFill>
              </a:rPr>
              <a:t>Our conference will hold surely. Bolton Palace Hotel is a new hotel which was built middle of this year and registered with the British Government. </a:t>
            </a:r>
            <a:r>
              <a:rPr lang="en-US" altLang="ja-JP" sz="3500" dirty="0" smtClean="0"/>
              <a:t>Contact them via email they will respond to you. </a:t>
            </a:r>
            <a:r>
              <a:rPr lang="en-US" altLang="ja-JP" sz="3500" dirty="0" smtClean="0">
                <a:solidFill>
                  <a:srgbClr val="0070C0"/>
                </a:solidFill>
              </a:rPr>
              <a:t>The hotel cars will be at the Heathrow International Air, Port join any of the cars to the hotel upon your arrival</a:t>
            </a:r>
            <a:r>
              <a:rPr lang="en-US" altLang="ja-JP" sz="3500" dirty="0" smtClean="0"/>
              <a:t>.</a:t>
            </a:r>
            <a:br>
              <a:rPr lang="en-US" altLang="ja-JP" sz="3500" dirty="0" smtClean="0"/>
            </a:br>
            <a:endParaRPr lang="en-US" altLang="ja-JP" sz="3500" dirty="0" smtClean="0"/>
          </a:p>
          <a:p>
            <a:pPr>
              <a:buNone/>
            </a:pPr>
            <a:r>
              <a:rPr lang="ja-JP" altLang="en-US" sz="3500" dirty="0"/>
              <a:t>　</a:t>
            </a:r>
            <a:r>
              <a:rPr lang="ja-JP" altLang="en-US" sz="3500" dirty="0" smtClean="0"/>
              <a:t>　　</a:t>
            </a:r>
            <a:r>
              <a:rPr lang="en-US" altLang="ja-JP" sz="3500" dirty="0" smtClean="0"/>
              <a:t>We look forward to meeting your delegation in London!</a:t>
            </a:r>
          </a:p>
          <a:p>
            <a:pPr>
              <a:buNone/>
            </a:pPr>
            <a:r>
              <a:rPr lang="en-US" altLang="ja-JP" sz="3500" dirty="0" smtClean="0"/>
              <a:t>         Congratulations!!</a:t>
            </a:r>
          </a:p>
          <a:p>
            <a:pPr>
              <a:buNone/>
            </a:pPr>
            <a:r>
              <a:rPr lang="en-US" altLang="ja-JP" sz="3500" dirty="0" smtClean="0"/>
              <a:t>         Regards,</a:t>
            </a:r>
          </a:p>
          <a:p>
            <a:pPr>
              <a:buNone/>
            </a:pPr>
            <a:r>
              <a:rPr lang="en-US" altLang="ja-JP" sz="3500" dirty="0" smtClean="0"/>
              <a:t>         Dr. Mike Lawrence,</a:t>
            </a:r>
            <a:br>
              <a:rPr lang="en-US" altLang="ja-JP" sz="3500" dirty="0" smtClean="0"/>
            </a:br>
            <a:r>
              <a:rPr lang="en-US" altLang="ja-JP" sz="3500" dirty="0" smtClean="0"/>
              <a:t>Conference Chairman</a:t>
            </a:r>
            <a:br>
              <a:rPr lang="en-US" altLang="ja-JP" sz="3500" dirty="0" smtClean="0"/>
            </a:br>
            <a:r>
              <a:rPr lang="en-US" altLang="ja-JP" sz="3500" dirty="0" smtClean="0"/>
              <a:t>241b, Hoe Street, </a:t>
            </a:r>
            <a:r>
              <a:rPr lang="en-US" altLang="ja-JP" sz="3500" dirty="0" err="1" smtClean="0"/>
              <a:t>Walthamstow</a:t>
            </a:r>
            <a:r>
              <a:rPr lang="en-US" altLang="ja-JP" sz="3500" dirty="0" smtClean="0"/>
              <a:t>,</a:t>
            </a:r>
            <a:br>
              <a:rPr lang="en-US" altLang="ja-JP" sz="3500" dirty="0" smtClean="0"/>
            </a:br>
            <a:r>
              <a:rPr lang="en-US" altLang="ja-JP" sz="3500" dirty="0" smtClean="0"/>
              <a:t>London, E17 9PP, United Kingdom.</a:t>
            </a:r>
            <a:br>
              <a:rPr lang="en-US" altLang="ja-JP" sz="3500" dirty="0" smtClean="0"/>
            </a:br>
            <a:r>
              <a:rPr lang="en-US" altLang="ja-JP" sz="3500" dirty="0" smtClean="0"/>
              <a:t>Ph: +44 </a:t>
            </a:r>
            <a:r>
              <a:rPr lang="en-US" altLang="ja-JP" sz="3500" dirty="0" smtClean="0">
                <a:hlinkClick r:id="rId2"/>
              </a:rPr>
              <a:t>7053828354</a:t>
            </a:r>
            <a:r>
              <a:rPr lang="en-US" altLang="ja-JP" sz="3500" dirty="0" smtClean="0"/>
              <a:t/>
            </a:r>
            <a:br>
              <a:rPr lang="en-US" altLang="ja-JP" sz="3500" dirty="0" smtClean="0"/>
            </a:br>
            <a:r>
              <a:rPr lang="en-US" altLang="ja-JP" sz="3500" dirty="0" smtClean="0"/>
              <a:t>Fax: +44 </a:t>
            </a:r>
            <a:r>
              <a:rPr lang="en-US" altLang="ja-JP" sz="3500" dirty="0" smtClean="0">
                <a:hlinkClick r:id="rId3"/>
              </a:rPr>
              <a:t>8435241465</a:t>
            </a:r>
            <a:r>
              <a:rPr lang="en-US" altLang="ja-JP" sz="3500" dirty="0" smtClean="0"/>
              <a:t/>
            </a:r>
            <a:br>
              <a:rPr lang="en-US" altLang="ja-JP" sz="3500" dirty="0" smtClean="0"/>
            </a:br>
            <a:r>
              <a:rPr lang="en-US" altLang="ja-JP" sz="3500" dirty="0" smtClean="0"/>
              <a:t>Email: </a:t>
            </a:r>
            <a:r>
              <a:rPr lang="en-US" altLang="ja-JP" sz="3500" u="sng" dirty="0" smtClean="0">
                <a:hlinkClick r:id="rId4"/>
              </a:rPr>
              <a:t>conference@gcedst2013.org.uk</a:t>
            </a:r>
            <a:endParaRPr lang="en-US" altLang="ja-JP" sz="3500" dirty="0" smtClean="0"/>
          </a:p>
          <a:p>
            <a:pPr>
              <a:buNone/>
            </a:pPr>
            <a:r>
              <a:rPr lang="en-US" altLang="ja-JP" sz="3500" dirty="0" smtClean="0"/>
              <a:t>         </a:t>
            </a:r>
            <a:r>
              <a:rPr lang="en-US" altLang="ja-JP" sz="3500" u="sng" dirty="0" smtClean="0"/>
              <a:t>Important Dates</a:t>
            </a:r>
            <a:r>
              <a:rPr lang="en-US" altLang="ja-JP" sz="3500" dirty="0" smtClean="0"/>
              <a:t/>
            </a:r>
            <a:br>
              <a:rPr lang="en-US" altLang="ja-JP" sz="3500" dirty="0" smtClean="0"/>
            </a:br>
            <a:r>
              <a:rPr lang="en-US" altLang="ja-JP" sz="3500" dirty="0" smtClean="0"/>
              <a:t>Deadline For Abstract Submission: 26th September, 2013</a:t>
            </a:r>
            <a:br>
              <a:rPr lang="en-US" altLang="ja-JP" sz="3500" dirty="0" smtClean="0"/>
            </a:br>
            <a:r>
              <a:rPr lang="en-US" altLang="ja-JP" sz="3500" dirty="0" smtClean="0"/>
              <a:t>Final Paper Submissions: 29th October, 2013</a:t>
            </a:r>
            <a:br>
              <a:rPr lang="en-US" altLang="ja-JP" sz="3500" dirty="0" smtClean="0"/>
            </a:br>
            <a:r>
              <a:rPr lang="en-US" altLang="ja-JP" sz="3500" dirty="0" smtClean="0"/>
              <a:t>GCEDST 2013 Conference Dates: 25-29 November, 2013</a:t>
            </a:r>
            <a:endParaRPr kumimoji="1" lang="ja-JP" altLang="en-US" sz="3500" dirty="0"/>
          </a:p>
        </p:txBody>
      </p:sp>
      <p:sp>
        <p:nvSpPr>
          <p:cNvPr id="4" name="正方形/長方形 3"/>
          <p:cNvSpPr/>
          <p:nvPr/>
        </p:nvSpPr>
        <p:spPr>
          <a:xfrm>
            <a:off x="9910354" y="2182708"/>
            <a:ext cx="1776448" cy="276999"/>
          </a:xfrm>
          <a:prstGeom prst="rect">
            <a:avLst/>
          </a:prstGeom>
          <a:noFill/>
        </p:spPr>
        <p:txBody>
          <a:bodyPr wrap="none">
            <a:spAutoFit/>
          </a:bodyPr>
          <a:lstStyle/>
          <a:p>
            <a:r>
              <a:rPr lang="en-US" altLang="ja-JP" sz="1200" dirty="0"/>
              <a:t>⓬ 2013</a:t>
            </a:r>
            <a:r>
              <a:rPr lang="ja-JP" altLang="en-US" sz="1200" dirty="0"/>
              <a:t>年</a:t>
            </a:r>
            <a:r>
              <a:rPr lang="en-US" altLang="ja-JP" sz="1200" dirty="0"/>
              <a:t>11</a:t>
            </a:r>
            <a:r>
              <a:rPr lang="ja-JP" altLang="en-US" sz="1200" dirty="0"/>
              <a:t>月</a:t>
            </a:r>
            <a:r>
              <a:rPr lang="en-US" altLang="ja-JP" sz="1200" dirty="0"/>
              <a:t>4</a:t>
            </a:r>
            <a:r>
              <a:rPr lang="ja-JP" altLang="en-US" sz="1200" dirty="0"/>
              <a:t>日 </a:t>
            </a:r>
            <a:r>
              <a:rPr lang="en-US" altLang="ja-JP" sz="1200" dirty="0"/>
              <a:t>15:46</a:t>
            </a:r>
            <a:endParaRPr lang="ja-JP" altLang="en-US" sz="1200" dirty="0"/>
          </a:p>
        </p:txBody>
      </p:sp>
      <p:sp>
        <p:nvSpPr>
          <p:cNvPr id="5" name="スライド番号プレースホルダ 4"/>
          <p:cNvSpPr>
            <a:spLocks noGrp="1"/>
          </p:cNvSpPr>
          <p:nvPr>
            <p:ph type="sldNum" sz="quarter" idx="12"/>
          </p:nvPr>
        </p:nvSpPr>
        <p:spPr/>
        <p:txBody>
          <a:bodyPr/>
          <a:lstStyle/>
          <a:p>
            <a:fld id="{091F0BC8-B8E2-4E08-96D2-2A74A9E5226E}" type="slidenum">
              <a:rPr kumimoji="1" lang="ja-JP" altLang="en-US" smtClean="0"/>
              <a:pPr/>
              <a:t>13</a:t>
            </a:fld>
            <a:endParaRPr kumimoji="1" lang="ja-JP" altLang="en-US"/>
          </a:p>
        </p:txBody>
      </p:sp>
      <p:sp>
        <p:nvSpPr>
          <p:cNvPr id="6" name="正方形/長方形 5"/>
          <p:cNvSpPr/>
          <p:nvPr/>
        </p:nvSpPr>
        <p:spPr>
          <a:xfrm>
            <a:off x="228600" y="529334"/>
            <a:ext cx="11797748" cy="1446550"/>
          </a:xfrm>
          <a:prstGeom prst="rect">
            <a:avLst/>
          </a:prstGeom>
        </p:spPr>
        <p:txBody>
          <a:bodyPr wrap="square">
            <a:spAutoFit/>
          </a:bodyPr>
          <a:lstStyle/>
          <a:p>
            <a:r>
              <a:rPr lang="ja-JP" altLang="en-US" sz="2400" dirty="0" smtClean="0">
                <a:latin typeface="ＭＳ Ｐゴシック" panose="020B0600070205080204" pitchFamily="50" charset="-128"/>
                <a:ea typeface="ＭＳ Ｐゴシック" panose="020B0600070205080204" pitchFamily="50" charset="-128"/>
              </a:rPr>
              <a:t>　　　　　　　　◇ </a:t>
            </a:r>
            <a:r>
              <a:rPr lang="ja-JP" altLang="en-US" sz="2400" dirty="0" smtClean="0">
                <a:latin typeface="HGP明朝E" pitchFamily="18" charset="-128"/>
                <a:ea typeface="HGP明朝E" pitchFamily="18" charset="-128"/>
              </a:rPr>
              <a:t>「</a:t>
            </a:r>
            <a:r>
              <a:rPr lang="ja-JP" altLang="en-US" sz="2400" dirty="0" smtClean="0">
                <a:latin typeface="HGP明朝E" pitchFamily="18" charset="-128"/>
                <a:ea typeface="HGP明朝E" pitchFamily="18" charset="-128"/>
              </a:rPr>
              <a:t>学会</a:t>
            </a:r>
            <a:r>
              <a:rPr lang="ja-JP" altLang="en-US" sz="2400" dirty="0">
                <a:latin typeface="HGP明朝E" pitchFamily="18" charset="-128"/>
                <a:ea typeface="HGP明朝E" pitchFamily="18" charset="-128"/>
              </a:rPr>
              <a:t>は本当にあるのか（？）、ホテルを探したが</a:t>
            </a:r>
            <a:r>
              <a:rPr lang="ja-JP" altLang="en-US" sz="2400" dirty="0" smtClean="0">
                <a:latin typeface="HGP明朝E" pitchFamily="18" charset="-128"/>
                <a:ea typeface="HGP明朝E" pitchFamily="18" charset="-128"/>
              </a:rPr>
              <a:t>見当たらない</a:t>
            </a:r>
            <a:r>
              <a:rPr lang="ja-JP" altLang="en-US" sz="2400" dirty="0" smtClean="0">
                <a:latin typeface="HGP明朝E" pitchFamily="18" charset="-128"/>
                <a:ea typeface="HGP明朝E" pitchFamily="18" charset="-128"/>
              </a:rPr>
              <a:t>」</a:t>
            </a:r>
            <a:endParaRPr lang="en-US" altLang="ja-JP" sz="2400" dirty="0" smtClean="0">
              <a:latin typeface="HGP明朝E" pitchFamily="18" charset="-128"/>
              <a:ea typeface="HGP明朝E" pitchFamily="18" charset="-128"/>
            </a:endParaRPr>
          </a:p>
          <a:p>
            <a:r>
              <a:rPr lang="ja-JP" altLang="en-US" sz="2400" dirty="0" smtClean="0">
                <a:latin typeface="HGP明朝E" pitchFamily="18" charset="-128"/>
                <a:ea typeface="HGP明朝E" pitchFamily="18" charset="-128"/>
              </a:rPr>
              <a:t>　</a:t>
            </a:r>
            <a:r>
              <a:rPr lang="ja-JP" altLang="en-US" sz="2400" dirty="0" smtClean="0">
                <a:latin typeface="HGP明朝E" pitchFamily="18" charset="-128"/>
                <a:ea typeface="HGP明朝E" pitchFamily="18" charset="-128"/>
              </a:rPr>
              <a:t>　　　　　　　　　　　　　　　</a:t>
            </a:r>
            <a:r>
              <a:rPr lang="ja-JP" altLang="en-US" sz="2400" dirty="0" smtClean="0">
                <a:latin typeface="HGP明朝E" pitchFamily="18" charset="-128"/>
                <a:ea typeface="HGP明朝E" pitchFamily="18" charset="-128"/>
              </a:rPr>
              <a:t>その</a:t>
            </a:r>
            <a:r>
              <a:rPr lang="ja-JP" altLang="en-US" sz="2400" dirty="0" smtClean="0">
                <a:latin typeface="HGP明朝E" pitchFamily="18" charset="-128"/>
                <a:ea typeface="HGP明朝E" pitchFamily="18" charset="-128"/>
              </a:rPr>
              <a:t>説明を</a:t>
            </a:r>
            <a:r>
              <a:rPr lang="en-US" altLang="ja-JP" sz="2400" dirty="0" smtClean="0">
                <a:latin typeface="HGP明朝E" pitchFamily="18" charset="-128"/>
                <a:ea typeface="HGP明朝E" pitchFamily="18" charset="-128"/>
              </a:rPr>
              <a:t>Mike</a:t>
            </a:r>
            <a:r>
              <a:rPr lang="ja-JP" altLang="en-US" sz="2400" dirty="0" smtClean="0">
                <a:latin typeface="HGP明朝E" pitchFamily="18" charset="-128"/>
                <a:ea typeface="HGP明朝E" pitchFamily="18" charset="-128"/>
              </a:rPr>
              <a:t>に</a:t>
            </a:r>
            <a:r>
              <a:rPr lang="ja-JP" altLang="en-US" sz="2400" dirty="0" smtClean="0">
                <a:latin typeface="HGP明朝E" pitchFamily="18" charset="-128"/>
                <a:ea typeface="HGP明朝E" pitchFamily="18" charset="-128"/>
              </a:rPr>
              <a:t>求め、その</a:t>
            </a:r>
            <a:r>
              <a:rPr lang="ja-JP" altLang="en-US" sz="2400" dirty="0" smtClean="0">
                <a:latin typeface="HGP明朝E" pitchFamily="18" charset="-128"/>
                <a:ea typeface="HGP明朝E" pitchFamily="18" charset="-128"/>
              </a:rPr>
              <a:t>返事である</a:t>
            </a:r>
            <a:endParaRPr lang="en-US" altLang="ja-JP" sz="2400" dirty="0" smtClean="0">
              <a:latin typeface="HGP明朝E" pitchFamily="18" charset="-128"/>
              <a:ea typeface="HGP明朝E" pitchFamily="18" charset="-128"/>
            </a:endParaRPr>
          </a:p>
          <a:p>
            <a:r>
              <a:rPr lang="ja-JP" altLang="en-US" sz="2000" dirty="0" smtClean="0">
                <a:solidFill>
                  <a:srgbClr val="FF0000"/>
                </a:solidFill>
                <a:latin typeface="HGP明朝E" pitchFamily="18" charset="-128"/>
                <a:ea typeface="HGP明朝E" pitchFamily="18" charset="-128"/>
              </a:rPr>
              <a:t>　　　</a:t>
            </a:r>
            <a:endParaRPr lang="en-US" altLang="ja-JP" sz="2000" dirty="0" smtClean="0">
              <a:solidFill>
                <a:srgbClr val="FF0000"/>
              </a:solidFill>
              <a:latin typeface="HGP明朝E" pitchFamily="18" charset="-128"/>
              <a:ea typeface="HGP明朝E" pitchFamily="18" charset="-128"/>
            </a:endParaRPr>
          </a:p>
          <a:p>
            <a:r>
              <a:rPr lang="ja-JP" altLang="en-US" sz="2000" dirty="0">
                <a:solidFill>
                  <a:srgbClr val="FF0000"/>
                </a:solidFill>
                <a:latin typeface="HGP明朝E" pitchFamily="18" charset="-128"/>
                <a:ea typeface="HGP明朝E" pitchFamily="18" charset="-128"/>
              </a:rPr>
              <a:t>　</a:t>
            </a:r>
            <a:r>
              <a:rPr lang="ja-JP" altLang="en-US" sz="2000" dirty="0" smtClean="0">
                <a:solidFill>
                  <a:srgbClr val="FF0000"/>
                </a:solidFill>
                <a:latin typeface="HGP明朝E" pitchFamily="18" charset="-128"/>
                <a:ea typeface="HGP明朝E" pitchFamily="18" charset="-128"/>
              </a:rPr>
              <a:t>　　　（会場にあたる当ホテルは今年新築し登録してある。ヒースローに着いたらホテルの車が迎えに行く）</a:t>
            </a:r>
            <a:endParaRPr lang="ja-JP" altLang="en-US" sz="2000" dirty="0">
              <a:solidFill>
                <a:srgbClr val="FF0000"/>
              </a:solidFill>
              <a:latin typeface="HGP明朝E" pitchFamily="18" charset="-128"/>
              <a:ea typeface="HGP明朝E" pitchFamily="18" charset="-128"/>
            </a:endParaRPr>
          </a:p>
        </p:txBody>
      </p:sp>
      <p:sp>
        <p:nvSpPr>
          <p:cNvPr id="2" name="テキスト ボックス 1"/>
          <p:cNvSpPr txBox="1"/>
          <p:nvPr/>
        </p:nvSpPr>
        <p:spPr>
          <a:xfrm>
            <a:off x="5734257" y="3948923"/>
            <a:ext cx="5240537" cy="1200329"/>
          </a:xfrm>
          <a:prstGeom prst="rect">
            <a:avLst/>
          </a:prstGeom>
          <a:noFill/>
        </p:spPr>
        <p:txBody>
          <a:bodyPr wrap="none" rtlCol="0">
            <a:spAutoFit/>
          </a:bodyPr>
          <a:lstStyle/>
          <a:p>
            <a:r>
              <a:rPr kumimoji="1" lang="ja-JP" altLang="en-US" dirty="0" smtClean="0">
                <a:solidFill>
                  <a:srgbClr val="FF0000"/>
                </a:solidFill>
                <a:latin typeface="HGP明朝E" panose="02020900000000000000" pitchFamily="18" charset="-128"/>
                <a:ea typeface="HGP明朝E" panose="02020900000000000000" pitchFamily="18" charset="-128"/>
              </a:rPr>
              <a:t>ホテルのないところに車で連れていかれ下ろされる。</a:t>
            </a:r>
            <a:endParaRPr kumimoji="1" lang="en-US" altLang="ja-JP" dirty="0" smtClean="0">
              <a:solidFill>
                <a:srgbClr val="FF0000"/>
              </a:solidFill>
              <a:latin typeface="HGP明朝E" panose="02020900000000000000" pitchFamily="18" charset="-128"/>
              <a:ea typeface="HGP明朝E" panose="02020900000000000000" pitchFamily="18" charset="-128"/>
            </a:endParaRPr>
          </a:p>
          <a:p>
            <a:r>
              <a:rPr lang="ja-JP" altLang="en-US" dirty="0" smtClean="0">
                <a:solidFill>
                  <a:srgbClr val="FF0000"/>
                </a:solidFill>
                <a:latin typeface="HGP明朝E" panose="02020900000000000000" pitchFamily="18" charset="-128"/>
                <a:ea typeface="HGP明朝E" panose="02020900000000000000" pitchFamily="18" charset="-128"/>
              </a:rPr>
              <a:t>望外の料金。荷物を持ってさてどうしたものか？</a:t>
            </a:r>
            <a:endParaRPr lang="en-US" altLang="ja-JP" dirty="0" smtClean="0">
              <a:solidFill>
                <a:srgbClr val="FF0000"/>
              </a:solidFill>
              <a:latin typeface="HGP明朝E" panose="02020900000000000000" pitchFamily="18" charset="-128"/>
              <a:ea typeface="HGP明朝E" panose="02020900000000000000" pitchFamily="18" charset="-128"/>
            </a:endParaRPr>
          </a:p>
          <a:p>
            <a:r>
              <a:rPr lang="ja-JP" altLang="en-US" dirty="0" smtClean="0">
                <a:solidFill>
                  <a:srgbClr val="FF0000"/>
                </a:solidFill>
                <a:latin typeface="HGP明朝E" panose="02020900000000000000" pitchFamily="18" charset="-128"/>
                <a:ea typeface="HGP明朝E" panose="02020900000000000000" pitchFamily="18" charset="-128"/>
              </a:rPr>
              <a:t>考えてだけでも恐ろしいことだ。</a:t>
            </a:r>
            <a:endParaRPr lang="en-US" altLang="ja-JP" dirty="0" smtClean="0">
              <a:solidFill>
                <a:srgbClr val="FF0000"/>
              </a:solidFill>
              <a:latin typeface="HGP明朝E" panose="02020900000000000000" pitchFamily="18" charset="-128"/>
              <a:ea typeface="HGP明朝E" panose="02020900000000000000" pitchFamily="18" charset="-128"/>
            </a:endParaRPr>
          </a:p>
          <a:p>
            <a:r>
              <a:rPr kumimoji="1" lang="ja-JP" altLang="en-US" dirty="0" smtClean="0">
                <a:solidFill>
                  <a:srgbClr val="FF0000"/>
                </a:solidFill>
                <a:latin typeface="HGP明朝E" panose="02020900000000000000" pitchFamily="18" charset="-128"/>
                <a:ea typeface="HGP明朝E" panose="02020900000000000000" pitchFamily="18" charset="-128"/>
              </a:rPr>
              <a:t>それより飛行場に迎えの車が来るはずがない。</a:t>
            </a:r>
            <a:endParaRPr kumimoji="1" lang="ja-JP" altLang="en-US" dirty="0">
              <a:solidFill>
                <a:srgbClr val="FF0000"/>
              </a:solidFill>
              <a:latin typeface="HGP明朝E" panose="02020900000000000000" pitchFamily="18" charset="-128"/>
              <a:ea typeface="HGP明朝E" panose="02020900000000000000" pitchFamily="18" charset="-128"/>
            </a:endParaRPr>
          </a:p>
        </p:txBody>
      </p:sp>
      <p:sp>
        <p:nvSpPr>
          <p:cNvPr id="7" name="フリーフォーム 6"/>
          <p:cNvSpPr/>
          <p:nvPr/>
        </p:nvSpPr>
        <p:spPr>
          <a:xfrm>
            <a:off x="5567850" y="3860254"/>
            <a:ext cx="5340877" cy="1377668"/>
          </a:xfrm>
          <a:custGeom>
            <a:avLst/>
            <a:gdLst>
              <a:gd name="connsiteX0" fmla="*/ 13503 w 5340877"/>
              <a:gd name="connsiteY0" fmla="*/ 827190 h 1095547"/>
              <a:gd name="connsiteX1" fmla="*/ 23443 w 5340877"/>
              <a:gd name="connsiteY1" fmla="*/ 300417 h 1095547"/>
              <a:gd name="connsiteX2" fmla="*/ 33382 w 5340877"/>
              <a:gd name="connsiteY2" fmla="*/ 270599 h 1095547"/>
              <a:gd name="connsiteX3" fmla="*/ 53260 w 5340877"/>
              <a:gd name="connsiteY3" fmla="*/ 201025 h 1095547"/>
              <a:gd name="connsiteX4" fmla="*/ 73138 w 5340877"/>
              <a:gd name="connsiteY4" fmla="*/ 171208 h 1095547"/>
              <a:gd name="connsiteX5" fmla="*/ 132773 w 5340877"/>
              <a:gd name="connsiteY5" fmla="*/ 151330 h 1095547"/>
              <a:gd name="connsiteX6" fmla="*/ 291799 w 5340877"/>
              <a:gd name="connsiteY6" fmla="*/ 131451 h 1095547"/>
              <a:gd name="connsiteX7" fmla="*/ 421008 w 5340877"/>
              <a:gd name="connsiteY7" fmla="*/ 111573 h 1095547"/>
              <a:gd name="connsiteX8" fmla="*/ 709243 w 5340877"/>
              <a:gd name="connsiteY8" fmla="*/ 101634 h 1095547"/>
              <a:gd name="connsiteX9" fmla="*/ 828512 w 5340877"/>
              <a:gd name="connsiteY9" fmla="*/ 91695 h 1095547"/>
              <a:gd name="connsiteX10" fmla="*/ 888147 w 5340877"/>
              <a:gd name="connsiteY10" fmla="*/ 81756 h 1095547"/>
              <a:gd name="connsiteX11" fmla="*/ 1206199 w 5340877"/>
              <a:gd name="connsiteY11" fmla="*/ 91695 h 1095547"/>
              <a:gd name="connsiteX12" fmla="*/ 2239869 w 5340877"/>
              <a:gd name="connsiteY12" fmla="*/ 81756 h 1095547"/>
              <a:gd name="connsiteX13" fmla="*/ 2498286 w 5340877"/>
              <a:gd name="connsiteY13" fmla="*/ 71817 h 1095547"/>
              <a:gd name="connsiteX14" fmla="*/ 2567860 w 5340877"/>
              <a:gd name="connsiteY14" fmla="*/ 61877 h 1095547"/>
              <a:gd name="connsiteX15" fmla="*/ 3700921 w 5340877"/>
              <a:gd name="connsiteY15" fmla="*/ 41999 h 1095547"/>
              <a:gd name="connsiteX16" fmla="*/ 5052643 w 5340877"/>
              <a:gd name="connsiteY16" fmla="*/ 41999 h 1095547"/>
              <a:gd name="connsiteX17" fmla="*/ 5171912 w 5340877"/>
              <a:gd name="connsiteY17" fmla="*/ 61877 h 1095547"/>
              <a:gd name="connsiteX18" fmla="*/ 5261364 w 5340877"/>
              <a:gd name="connsiteY18" fmla="*/ 101634 h 1095547"/>
              <a:gd name="connsiteX19" fmla="*/ 5281243 w 5340877"/>
              <a:gd name="connsiteY19" fmla="*/ 131451 h 1095547"/>
              <a:gd name="connsiteX20" fmla="*/ 5301121 w 5340877"/>
              <a:gd name="connsiteY20" fmla="*/ 191086 h 1095547"/>
              <a:gd name="connsiteX21" fmla="*/ 5311060 w 5340877"/>
              <a:gd name="connsiteY21" fmla="*/ 270599 h 1095547"/>
              <a:gd name="connsiteX22" fmla="*/ 5330938 w 5340877"/>
              <a:gd name="connsiteY22" fmla="*/ 330234 h 1095547"/>
              <a:gd name="connsiteX23" fmla="*/ 5340877 w 5340877"/>
              <a:gd name="connsiteY23" fmla="*/ 379930 h 1095547"/>
              <a:gd name="connsiteX24" fmla="*/ 5320999 w 5340877"/>
              <a:gd name="connsiteY24" fmla="*/ 697982 h 1095547"/>
              <a:gd name="connsiteX25" fmla="*/ 5301121 w 5340877"/>
              <a:gd name="connsiteY25" fmla="*/ 757617 h 1095547"/>
              <a:gd name="connsiteX26" fmla="*/ 5291182 w 5340877"/>
              <a:gd name="connsiteY26" fmla="*/ 787434 h 1095547"/>
              <a:gd name="connsiteX27" fmla="*/ 5241486 w 5340877"/>
              <a:gd name="connsiteY27" fmla="*/ 876886 h 1095547"/>
              <a:gd name="connsiteX28" fmla="*/ 5152034 w 5340877"/>
              <a:gd name="connsiteY28" fmla="*/ 916643 h 1095547"/>
              <a:gd name="connsiteX29" fmla="*/ 5122216 w 5340877"/>
              <a:gd name="connsiteY29" fmla="*/ 926582 h 1095547"/>
              <a:gd name="connsiteX30" fmla="*/ 5092399 w 5340877"/>
              <a:gd name="connsiteY30" fmla="*/ 936521 h 1095547"/>
              <a:gd name="connsiteX31" fmla="*/ 5012886 w 5340877"/>
              <a:gd name="connsiteY31" fmla="*/ 956399 h 1095547"/>
              <a:gd name="connsiteX32" fmla="*/ 4963190 w 5340877"/>
              <a:gd name="connsiteY32" fmla="*/ 966338 h 1095547"/>
              <a:gd name="connsiteX33" fmla="*/ 4893616 w 5340877"/>
              <a:gd name="connsiteY33" fmla="*/ 986217 h 1095547"/>
              <a:gd name="connsiteX34" fmla="*/ 4744529 w 5340877"/>
              <a:gd name="connsiteY34" fmla="*/ 1006095 h 1095547"/>
              <a:gd name="connsiteX35" fmla="*/ 4655077 w 5340877"/>
              <a:gd name="connsiteY35" fmla="*/ 1025973 h 1095547"/>
              <a:gd name="connsiteX36" fmla="*/ 4585503 w 5340877"/>
              <a:gd name="connsiteY36" fmla="*/ 1035912 h 1095547"/>
              <a:gd name="connsiteX37" fmla="*/ 3969277 w 5340877"/>
              <a:gd name="connsiteY37" fmla="*/ 1025973 h 1095547"/>
              <a:gd name="connsiteX38" fmla="*/ 3661164 w 5340877"/>
              <a:gd name="connsiteY38" fmla="*/ 1025973 h 1095547"/>
              <a:gd name="connsiteX39" fmla="*/ 3512077 w 5340877"/>
              <a:gd name="connsiteY39" fmla="*/ 1055790 h 1095547"/>
              <a:gd name="connsiteX40" fmla="*/ 3353051 w 5340877"/>
              <a:gd name="connsiteY40" fmla="*/ 1085608 h 1095547"/>
              <a:gd name="connsiteX41" fmla="*/ 3313295 w 5340877"/>
              <a:gd name="connsiteY41" fmla="*/ 1095547 h 1095547"/>
              <a:gd name="connsiteX42" fmla="*/ 2379016 w 5340877"/>
              <a:gd name="connsiteY42" fmla="*/ 1085608 h 1095547"/>
              <a:gd name="connsiteX43" fmla="*/ 2319382 w 5340877"/>
              <a:gd name="connsiteY43" fmla="*/ 1075669 h 1095547"/>
              <a:gd name="connsiteX44" fmla="*/ 2239869 w 5340877"/>
              <a:gd name="connsiteY44" fmla="*/ 1065730 h 1095547"/>
              <a:gd name="connsiteX45" fmla="*/ 2180234 w 5340877"/>
              <a:gd name="connsiteY45" fmla="*/ 1055790 h 1095547"/>
              <a:gd name="connsiteX46" fmla="*/ 2100721 w 5340877"/>
              <a:gd name="connsiteY46" fmla="*/ 1045851 h 1095547"/>
              <a:gd name="connsiteX47" fmla="*/ 2051025 w 5340877"/>
              <a:gd name="connsiteY47" fmla="*/ 1035912 h 1095547"/>
              <a:gd name="connsiteX48" fmla="*/ 1951634 w 5340877"/>
              <a:gd name="connsiteY48" fmla="*/ 1025973 h 1095547"/>
              <a:gd name="connsiteX49" fmla="*/ 1812486 w 5340877"/>
              <a:gd name="connsiteY49" fmla="*/ 1006095 h 1095547"/>
              <a:gd name="connsiteX50" fmla="*/ 1275773 w 5340877"/>
              <a:gd name="connsiteY50" fmla="*/ 986217 h 1095547"/>
              <a:gd name="connsiteX51" fmla="*/ 639669 w 5340877"/>
              <a:gd name="connsiteY51" fmla="*/ 976277 h 1095547"/>
              <a:gd name="connsiteX52" fmla="*/ 281860 w 5340877"/>
              <a:gd name="connsiteY52" fmla="*/ 946460 h 1095547"/>
              <a:gd name="connsiteX53" fmla="*/ 212286 w 5340877"/>
              <a:gd name="connsiteY53" fmla="*/ 936521 h 1095547"/>
              <a:gd name="connsiteX54" fmla="*/ 112895 w 5340877"/>
              <a:gd name="connsiteY54" fmla="*/ 916643 h 1095547"/>
              <a:gd name="connsiteX55" fmla="*/ 53260 w 5340877"/>
              <a:gd name="connsiteY55" fmla="*/ 896764 h 1095547"/>
              <a:gd name="connsiteX56" fmla="*/ 23443 w 5340877"/>
              <a:gd name="connsiteY56" fmla="*/ 886825 h 1095547"/>
              <a:gd name="connsiteX57" fmla="*/ 3564 w 5340877"/>
              <a:gd name="connsiteY57" fmla="*/ 866947 h 1095547"/>
              <a:gd name="connsiteX58" fmla="*/ 13503 w 5340877"/>
              <a:gd name="connsiteY58" fmla="*/ 827190 h 10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40877" h="1095547">
                <a:moveTo>
                  <a:pt x="13503" y="827190"/>
                </a:moveTo>
                <a:cubicBezTo>
                  <a:pt x="16816" y="732768"/>
                  <a:pt x="17175" y="475927"/>
                  <a:pt x="23443" y="300417"/>
                </a:cubicBezTo>
                <a:cubicBezTo>
                  <a:pt x="23817" y="289947"/>
                  <a:pt x="30504" y="280673"/>
                  <a:pt x="33382" y="270599"/>
                </a:cubicBezTo>
                <a:cubicBezTo>
                  <a:pt x="37627" y="255740"/>
                  <a:pt x="45317" y="216911"/>
                  <a:pt x="53260" y="201025"/>
                </a:cubicBezTo>
                <a:cubicBezTo>
                  <a:pt x="58602" y="190341"/>
                  <a:pt x="63008" y="177539"/>
                  <a:pt x="73138" y="171208"/>
                </a:cubicBezTo>
                <a:cubicBezTo>
                  <a:pt x="90907" y="160103"/>
                  <a:pt x="112226" y="155440"/>
                  <a:pt x="132773" y="151330"/>
                </a:cubicBezTo>
                <a:cubicBezTo>
                  <a:pt x="218352" y="134213"/>
                  <a:pt x="165645" y="142919"/>
                  <a:pt x="291799" y="131451"/>
                </a:cubicBezTo>
                <a:cubicBezTo>
                  <a:pt x="347235" y="112972"/>
                  <a:pt x="330159" y="116232"/>
                  <a:pt x="421008" y="111573"/>
                </a:cubicBezTo>
                <a:cubicBezTo>
                  <a:pt x="517017" y="106650"/>
                  <a:pt x="613165" y="104947"/>
                  <a:pt x="709243" y="101634"/>
                </a:cubicBezTo>
                <a:cubicBezTo>
                  <a:pt x="748999" y="98321"/>
                  <a:pt x="788862" y="96101"/>
                  <a:pt x="828512" y="91695"/>
                </a:cubicBezTo>
                <a:cubicBezTo>
                  <a:pt x="848541" y="89470"/>
                  <a:pt x="867994" y="81756"/>
                  <a:pt x="888147" y="81756"/>
                </a:cubicBezTo>
                <a:cubicBezTo>
                  <a:pt x="994216" y="81756"/>
                  <a:pt x="1100182" y="88382"/>
                  <a:pt x="1206199" y="91695"/>
                </a:cubicBezTo>
                <a:lnTo>
                  <a:pt x="2239869" y="81756"/>
                </a:lnTo>
                <a:cubicBezTo>
                  <a:pt x="2326061" y="80430"/>
                  <a:pt x="2412241" y="77032"/>
                  <a:pt x="2498286" y="71817"/>
                </a:cubicBezTo>
                <a:cubicBezTo>
                  <a:pt x="2521670" y="70400"/>
                  <a:pt x="2544460" y="62991"/>
                  <a:pt x="2567860" y="61877"/>
                </a:cubicBezTo>
                <a:cubicBezTo>
                  <a:pt x="2845275" y="48666"/>
                  <a:pt x="3549085" y="43921"/>
                  <a:pt x="3700921" y="41999"/>
                </a:cubicBezTo>
                <a:cubicBezTo>
                  <a:pt x="4181012" y="-38015"/>
                  <a:pt x="3834280" y="16259"/>
                  <a:pt x="5052643" y="41999"/>
                </a:cubicBezTo>
                <a:cubicBezTo>
                  <a:pt x="5092939" y="42850"/>
                  <a:pt x="5171912" y="61877"/>
                  <a:pt x="5171912" y="61877"/>
                </a:cubicBezTo>
                <a:cubicBezTo>
                  <a:pt x="5242879" y="85534"/>
                  <a:pt x="5214112" y="70133"/>
                  <a:pt x="5261364" y="101634"/>
                </a:cubicBezTo>
                <a:cubicBezTo>
                  <a:pt x="5267990" y="111573"/>
                  <a:pt x="5276391" y="120535"/>
                  <a:pt x="5281243" y="131451"/>
                </a:cubicBezTo>
                <a:cubicBezTo>
                  <a:pt x="5289753" y="150599"/>
                  <a:pt x="5301121" y="191086"/>
                  <a:pt x="5301121" y="191086"/>
                </a:cubicBezTo>
                <a:cubicBezTo>
                  <a:pt x="5304434" y="217590"/>
                  <a:pt x="5305463" y="244481"/>
                  <a:pt x="5311060" y="270599"/>
                </a:cubicBezTo>
                <a:cubicBezTo>
                  <a:pt x="5315450" y="291087"/>
                  <a:pt x="5326829" y="309687"/>
                  <a:pt x="5330938" y="330234"/>
                </a:cubicBezTo>
                <a:lnTo>
                  <a:pt x="5340877" y="379930"/>
                </a:lnTo>
                <a:cubicBezTo>
                  <a:pt x="5339539" y="414712"/>
                  <a:pt x="5342918" y="610306"/>
                  <a:pt x="5320999" y="697982"/>
                </a:cubicBezTo>
                <a:cubicBezTo>
                  <a:pt x="5315917" y="718310"/>
                  <a:pt x="5307747" y="737739"/>
                  <a:pt x="5301121" y="757617"/>
                </a:cubicBezTo>
                <a:lnTo>
                  <a:pt x="5291182" y="787434"/>
                </a:lnTo>
                <a:cubicBezTo>
                  <a:pt x="5280825" y="818506"/>
                  <a:pt x="5270780" y="857357"/>
                  <a:pt x="5241486" y="876886"/>
                </a:cubicBezTo>
                <a:cubicBezTo>
                  <a:pt x="5194235" y="908386"/>
                  <a:pt x="5223000" y="892988"/>
                  <a:pt x="5152034" y="916643"/>
                </a:cubicBezTo>
                <a:lnTo>
                  <a:pt x="5122216" y="926582"/>
                </a:lnTo>
                <a:cubicBezTo>
                  <a:pt x="5112277" y="929895"/>
                  <a:pt x="5102563" y="933980"/>
                  <a:pt x="5092399" y="936521"/>
                </a:cubicBezTo>
                <a:cubicBezTo>
                  <a:pt x="5065895" y="943147"/>
                  <a:pt x="5039676" y="951041"/>
                  <a:pt x="5012886" y="956399"/>
                </a:cubicBezTo>
                <a:cubicBezTo>
                  <a:pt x="4996321" y="959712"/>
                  <a:pt x="4979579" y="962241"/>
                  <a:pt x="4963190" y="966338"/>
                </a:cubicBezTo>
                <a:cubicBezTo>
                  <a:pt x="4921631" y="976728"/>
                  <a:pt x="4941949" y="978781"/>
                  <a:pt x="4893616" y="986217"/>
                </a:cubicBezTo>
                <a:cubicBezTo>
                  <a:pt x="4778683" y="1003900"/>
                  <a:pt x="4837419" y="987517"/>
                  <a:pt x="4744529" y="1006095"/>
                </a:cubicBezTo>
                <a:cubicBezTo>
                  <a:pt x="4655177" y="1023965"/>
                  <a:pt x="4759236" y="1008613"/>
                  <a:pt x="4655077" y="1025973"/>
                </a:cubicBezTo>
                <a:cubicBezTo>
                  <a:pt x="4631969" y="1029824"/>
                  <a:pt x="4608694" y="1032599"/>
                  <a:pt x="4585503" y="1035912"/>
                </a:cubicBezTo>
                <a:lnTo>
                  <a:pt x="3969277" y="1025973"/>
                </a:lnTo>
                <a:cubicBezTo>
                  <a:pt x="3674251" y="1018310"/>
                  <a:pt x="3969014" y="1006733"/>
                  <a:pt x="3661164" y="1025973"/>
                </a:cubicBezTo>
                <a:cubicBezTo>
                  <a:pt x="3593109" y="1048658"/>
                  <a:pt x="3641686" y="1034188"/>
                  <a:pt x="3512077" y="1055790"/>
                </a:cubicBezTo>
                <a:cubicBezTo>
                  <a:pt x="3461777" y="1064173"/>
                  <a:pt x="3400679" y="1073701"/>
                  <a:pt x="3353051" y="1085608"/>
                </a:cubicBezTo>
                <a:lnTo>
                  <a:pt x="3313295" y="1095547"/>
                </a:lnTo>
                <a:lnTo>
                  <a:pt x="2379016" y="1085608"/>
                </a:lnTo>
                <a:cubicBezTo>
                  <a:pt x="2358868" y="1085205"/>
                  <a:pt x="2339332" y="1078519"/>
                  <a:pt x="2319382" y="1075669"/>
                </a:cubicBezTo>
                <a:cubicBezTo>
                  <a:pt x="2292940" y="1071892"/>
                  <a:pt x="2266311" y="1069508"/>
                  <a:pt x="2239869" y="1065730"/>
                </a:cubicBezTo>
                <a:cubicBezTo>
                  <a:pt x="2219919" y="1062880"/>
                  <a:pt x="2200184" y="1058640"/>
                  <a:pt x="2180234" y="1055790"/>
                </a:cubicBezTo>
                <a:cubicBezTo>
                  <a:pt x="2153792" y="1052012"/>
                  <a:pt x="2127121" y="1049912"/>
                  <a:pt x="2100721" y="1045851"/>
                </a:cubicBezTo>
                <a:cubicBezTo>
                  <a:pt x="2084024" y="1043282"/>
                  <a:pt x="2067770" y="1038145"/>
                  <a:pt x="2051025" y="1035912"/>
                </a:cubicBezTo>
                <a:cubicBezTo>
                  <a:pt x="2018021" y="1031512"/>
                  <a:pt x="1984764" y="1029286"/>
                  <a:pt x="1951634" y="1025973"/>
                </a:cubicBezTo>
                <a:cubicBezTo>
                  <a:pt x="1888577" y="1004955"/>
                  <a:pt x="1927092" y="1015263"/>
                  <a:pt x="1812486" y="1006095"/>
                </a:cubicBezTo>
                <a:cubicBezTo>
                  <a:pt x="1594176" y="988630"/>
                  <a:pt x="1568551" y="991848"/>
                  <a:pt x="1275773" y="986217"/>
                </a:cubicBezTo>
                <a:lnTo>
                  <a:pt x="639669" y="976277"/>
                </a:lnTo>
                <a:cubicBezTo>
                  <a:pt x="401403" y="949803"/>
                  <a:pt x="520674" y="959727"/>
                  <a:pt x="281860" y="946460"/>
                </a:cubicBezTo>
                <a:lnTo>
                  <a:pt x="212286" y="936521"/>
                </a:lnTo>
                <a:cubicBezTo>
                  <a:pt x="175525" y="930865"/>
                  <a:pt x="147565" y="927044"/>
                  <a:pt x="112895" y="916643"/>
                </a:cubicBezTo>
                <a:cubicBezTo>
                  <a:pt x="92825" y="910622"/>
                  <a:pt x="73138" y="903390"/>
                  <a:pt x="53260" y="896764"/>
                </a:cubicBezTo>
                <a:lnTo>
                  <a:pt x="23443" y="886825"/>
                </a:lnTo>
                <a:cubicBezTo>
                  <a:pt x="16817" y="880199"/>
                  <a:pt x="8385" y="874982"/>
                  <a:pt x="3564" y="866947"/>
                </a:cubicBezTo>
                <a:cubicBezTo>
                  <a:pt x="-7423" y="848636"/>
                  <a:pt x="10190" y="921612"/>
                  <a:pt x="13503" y="82719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6 7"/>
          <p:cNvSpPr/>
          <p:nvPr/>
        </p:nvSpPr>
        <p:spPr>
          <a:xfrm>
            <a:off x="5458519" y="3959183"/>
            <a:ext cx="218661" cy="258418"/>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367931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dcim\100OLYMP\P1010800.JPG"/>
          <p:cNvPicPr>
            <a:picLocks noChangeAspect="1" noChangeArrowheads="1"/>
          </p:cNvPicPr>
          <p:nvPr/>
        </p:nvPicPr>
        <p:blipFill>
          <a:blip r:embed="rId2" cstate="print"/>
          <a:srcRect/>
          <a:stretch>
            <a:fillRect/>
          </a:stretch>
        </p:blipFill>
        <p:spPr bwMode="auto">
          <a:xfrm>
            <a:off x="668763" y="2179555"/>
            <a:ext cx="5275718" cy="3956789"/>
          </a:xfrm>
          <a:prstGeom prst="rect">
            <a:avLst/>
          </a:prstGeom>
          <a:noFill/>
        </p:spPr>
      </p:pic>
      <p:sp>
        <p:nvSpPr>
          <p:cNvPr id="5" name="タイトル 4"/>
          <p:cNvSpPr>
            <a:spLocks noGrp="1"/>
          </p:cNvSpPr>
          <p:nvPr>
            <p:ph type="title"/>
          </p:nvPr>
        </p:nvSpPr>
        <p:spPr>
          <a:xfrm>
            <a:off x="2915478" y="126478"/>
            <a:ext cx="6486939" cy="706090"/>
          </a:xfrm>
        </p:spPr>
        <p:txBody>
          <a:bodyPr>
            <a:normAutofit fontScale="90000"/>
          </a:bodyPr>
          <a:lstStyle/>
          <a:p>
            <a:r>
              <a:rPr lang="ja-JP" altLang="en-US" sz="2800" dirty="0" smtClean="0">
                <a:latin typeface="ＭＳ Ｐゴシック" panose="020B0600070205080204" pitchFamily="50" charset="-128"/>
                <a:ea typeface="ＭＳ Ｐゴシック" panose="020B0600070205080204" pitchFamily="50" charset="-128"/>
              </a:rPr>
              <a:t>◇</a:t>
            </a:r>
            <a:r>
              <a:rPr lang="ja-JP" altLang="en-US" sz="2800" dirty="0" smtClean="0">
                <a:latin typeface="HGP明朝E" panose="02020900000000000000" pitchFamily="18" charset="-128"/>
                <a:ea typeface="HGP明朝E" panose="02020900000000000000" pitchFamily="18" charset="-128"/>
                <a:cs typeface="Times New Roman" pitchFamily="18" charset="0"/>
              </a:rPr>
              <a:t>ロンドン</a:t>
            </a:r>
            <a:r>
              <a:rPr lang="ja-JP" altLang="en-US" sz="2800" dirty="0" smtClean="0">
                <a:latin typeface="HGP明朝E" panose="02020900000000000000" pitchFamily="18" charset="-128"/>
                <a:ea typeface="HGP明朝E" panose="02020900000000000000" pitchFamily="18" charset="-128"/>
                <a:cs typeface="Times New Roman" pitchFamily="18" charset="0"/>
              </a:rPr>
              <a:t>の</a:t>
            </a:r>
            <a:r>
              <a:rPr lang="en-US" altLang="ja-JP" sz="2800" dirty="0" smtClean="0">
                <a:latin typeface="HGP明朝E" panose="02020900000000000000" pitchFamily="18" charset="-128"/>
                <a:ea typeface="HGP明朝E" panose="02020900000000000000" pitchFamily="18" charset="-128"/>
                <a:cs typeface="Times New Roman" pitchFamily="18" charset="0"/>
              </a:rPr>
              <a:t> </a:t>
            </a:r>
            <a:r>
              <a:rPr lang="ja-JP" altLang="en-US" sz="2800" dirty="0" smtClean="0">
                <a:latin typeface="HGP明朝E" panose="02020900000000000000" pitchFamily="18" charset="-128"/>
                <a:ea typeface="HGP明朝E" panose="02020900000000000000" pitchFamily="18" charset="-128"/>
                <a:cs typeface="Times New Roman" pitchFamily="18" charset="0"/>
              </a:rPr>
              <a:t>「</a:t>
            </a:r>
            <a:r>
              <a:rPr lang="en-US" altLang="ja-JP" sz="2800" dirty="0" smtClean="0">
                <a:latin typeface="HGP明朝E" panose="02020900000000000000" pitchFamily="18" charset="-128"/>
                <a:ea typeface="HGP明朝E" panose="02020900000000000000" pitchFamily="18" charset="-128"/>
                <a:cs typeface="Times New Roman" pitchFamily="18" charset="0"/>
              </a:rPr>
              <a:t>Bolton </a:t>
            </a:r>
            <a:r>
              <a:rPr lang="en-US" altLang="ja-JP" sz="2800" dirty="0">
                <a:latin typeface="HGP明朝E" panose="02020900000000000000" pitchFamily="18" charset="-128"/>
                <a:ea typeface="HGP明朝E" panose="02020900000000000000" pitchFamily="18" charset="-128"/>
                <a:cs typeface="Times New Roman" pitchFamily="18" charset="0"/>
              </a:rPr>
              <a:t>Palace </a:t>
            </a:r>
            <a:r>
              <a:rPr lang="en-US" altLang="ja-JP" sz="2800" dirty="0" smtClean="0">
                <a:latin typeface="HGP明朝E" panose="02020900000000000000" pitchFamily="18" charset="-128"/>
                <a:ea typeface="HGP明朝E" panose="02020900000000000000" pitchFamily="18" charset="-128"/>
                <a:cs typeface="Times New Roman" pitchFamily="18" charset="0"/>
              </a:rPr>
              <a:t>Hotel</a:t>
            </a:r>
            <a:r>
              <a:rPr lang="ja-JP" altLang="en-US" sz="2800" dirty="0" smtClean="0">
                <a:latin typeface="HGP明朝E" panose="02020900000000000000" pitchFamily="18" charset="-128"/>
                <a:ea typeface="HGP明朝E" panose="02020900000000000000" pitchFamily="18" charset="-128"/>
                <a:cs typeface="Times New Roman" pitchFamily="18" charset="0"/>
              </a:rPr>
              <a:t>」</a:t>
            </a:r>
            <a:r>
              <a:rPr lang="en-US" altLang="ja-JP" sz="2800" dirty="0" smtClean="0">
                <a:latin typeface="HGP明朝E" panose="02020900000000000000" pitchFamily="18" charset="-128"/>
                <a:ea typeface="HGP明朝E" panose="02020900000000000000" pitchFamily="18" charset="-128"/>
                <a:cs typeface="Times New Roman" pitchFamily="18" charset="0"/>
              </a:rPr>
              <a:t> </a:t>
            </a:r>
            <a:r>
              <a:rPr lang="ja-JP" altLang="en-US" sz="2800" dirty="0" smtClean="0">
                <a:latin typeface="HGP明朝E" panose="02020900000000000000" pitchFamily="18" charset="-128"/>
                <a:ea typeface="HGP明朝E" panose="02020900000000000000" pitchFamily="18" charset="-128"/>
                <a:cs typeface="Times New Roman" pitchFamily="18" charset="0"/>
              </a:rPr>
              <a:t>の検索</a:t>
            </a:r>
            <a:endParaRPr lang="ja-JP" altLang="en-US" sz="2800" dirty="0">
              <a:latin typeface="HGP明朝E" panose="02020900000000000000" pitchFamily="18" charset="-128"/>
              <a:ea typeface="HGP明朝E" panose="02020900000000000000" pitchFamily="18" charset="-128"/>
              <a:cs typeface="Times New Roman" pitchFamily="18" charset="0"/>
            </a:endParaRPr>
          </a:p>
        </p:txBody>
      </p:sp>
      <p:pic>
        <p:nvPicPr>
          <p:cNvPr id="1027" name="Picture 3" descr="F:\dcim\100OLYMP\P1010801.JPG"/>
          <p:cNvPicPr>
            <a:picLocks noGrp="1" noChangeAspect="1" noChangeArrowheads="1"/>
          </p:cNvPicPr>
          <p:nvPr>
            <p:ph sz="half" idx="2"/>
          </p:nvPr>
        </p:nvPicPr>
        <p:blipFill>
          <a:blip r:embed="rId3" cstate="print">
            <a:lum bright="10000"/>
          </a:blip>
          <a:srcRect/>
          <a:stretch>
            <a:fillRect/>
          </a:stretch>
        </p:blipFill>
        <p:spPr bwMode="auto">
          <a:xfrm>
            <a:off x="6853921" y="1336419"/>
            <a:ext cx="3384376" cy="2538282"/>
          </a:xfrm>
          <a:prstGeom prst="rect">
            <a:avLst/>
          </a:prstGeom>
          <a:noFill/>
        </p:spPr>
      </p:pic>
      <p:pic>
        <p:nvPicPr>
          <p:cNvPr id="9" name="Picture 2" descr="F:\dcim\100OLYMP\P1010802.JPG"/>
          <p:cNvPicPr>
            <a:picLocks noGrp="1" noChangeAspect="1" noChangeArrowheads="1"/>
          </p:cNvPicPr>
          <p:nvPr>
            <p:ph idx="1"/>
          </p:nvPr>
        </p:nvPicPr>
        <p:blipFill>
          <a:blip r:embed="rId4" cstate="print">
            <a:lum contrast="10000"/>
          </a:blip>
          <a:srcRect/>
          <a:stretch>
            <a:fillRect/>
          </a:stretch>
        </p:blipFill>
        <p:spPr bwMode="auto">
          <a:xfrm>
            <a:off x="6745910" y="4021174"/>
            <a:ext cx="3600400" cy="2700301"/>
          </a:xfrm>
          <a:prstGeom prst="rect">
            <a:avLst/>
          </a:prstGeom>
          <a:noFill/>
        </p:spPr>
      </p:pic>
      <p:sp>
        <p:nvSpPr>
          <p:cNvPr id="10" name="正方形/長方形 9"/>
          <p:cNvSpPr/>
          <p:nvPr/>
        </p:nvSpPr>
        <p:spPr>
          <a:xfrm>
            <a:off x="987366" y="1223267"/>
            <a:ext cx="4717975" cy="861774"/>
          </a:xfrm>
          <a:prstGeom prst="rect">
            <a:avLst/>
          </a:prstGeom>
        </p:spPr>
        <p:txBody>
          <a:bodyPr wrap="square">
            <a:spAutoFit/>
          </a:bodyPr>
          <a:lstStyle/>
          <a:p>
            <a:r>
              <a:rPr lang="en-US" altLang="ja-JP" sz="1400" b="1" dirty="0">
                <a:latin typeface="Times New Roman" pitchFamily="18" charset="0"/>
                <a:cs typeface="Times New Roman" pitchFamily="18" charset="0"/>
              </a:rPr>
              <a:t>Bolton Palace </a:t>
            </a:r>
            <a:r>
              <a:rPr lang="en-US" altLang="ja-JP" sz="1400" b="1" dirty="0" smtClean="0">
                <a:latin typeface="Times New Roman" pitchFamily="18" charset="0"/>
                <a:cs typeface="Times New Roman" pitchFamily="18" charset="0"/>
              </a:rPr>
              <a:t>Hotel</a:t>
            </a:r>
            <a:r>
              <a:rPr lang="ja-JP" altLang="en-US" sz="1400" b="1" dirty="0" smtClean="0">
                <a:solidFill>
                  <a:srgbClr val="00B0F0"/>
                </a:solidFill>
                <a:latin typeface="Times New Roman" pitchFamily="18" charset="0"/>
                <a:cs typeface="Times New Roman" pitchFamily="18" charset="0"/>
              </a:rPr>
              <a:t>（学会からの情報）</a:t>
            </a:r>
            <a:r>
              <a:rPr lang="en-US" altLang="ja-JP" sz="800" b="1" dirty="0">
                <a:solidFill>
                  <a:srgbClr val="00B0F0"/>
                </a:solidFill>
                <a:latin typeface="Times New Roman" pitchFamily="18" charset="0"/>
                <a:cs typeface="Times New Roman" pitchFamily="18" charset="0"/>
              </a:rPr>
              <a:t/>
            </a:r>
            <a:br>
              <a:rPr lang="en-US" altLang="ja-JP" sz="800" b="1" dirty="0">
                <a:solidFill>
                  <a:srgbClr val="00B0F0"/>
                </a:solidFill>
                <a:latin typeface="Times New Roman" pitchFamily="18" charset="0"/>
                <a:cs typeface="Times New Roman" pitchFamily="18" charset="0"/>
              </a:rPr>
            </a:br>
            <a:r>
              <a:rPr lang="en-US" altLang="ja-JP" sz="1200" b="1" dirty="0">
                <a:latin typeface="Times New Roman" pitchFamily="18" charset="0"/>
                <a:cs typeface="Times New Roman" pitchFamily="18" charset="0"/>
              </a:rPr>
              <a:t>Address: </a:t>
            </a:r>
            <a:r>
              <a:rPr lang="en-US" altLang="ja-JP" sz="1200" dirty="0" smtClean="0">
                <a:latin typeface="Times New Roman" pitchFamily="18" charset="0"/>
                <a:cs typeface="Times New Roman" pitchFamily="18" charset="0"/>
              </a:rPr>
              <a:t>165A </a:t>
            </a:r>
            <a:r>
              <a:rPr lang="en-US" altLang="ja-JP" sz="1200" dirty="0">
                <a:latin typeface="Times New Roman" pitchFamily="18" charset="0"/>
                <a:cs typeface="Times New Roman" pitchFamily="18" charset="0"/>
              </a:rPr>
              <a:t>Borough High Street London, SE1 1HR United Kingdom</a:t>
            </a:r>
            <a:br>
              <a:rPr lang="en-US" altLang="ja-JP" sz="1200" dirty="0">
                <a:latin typeface="Times New Roman" pitchFamily="18" charset="0"/>
                <a:cs typeface="Times New Roman" pitchFamily="18" charset="0"/>
              </a:rPr>
            </a:br>
            <a:r>
              <a:rPr lang="en-US" altLang="ja-JP" sz="1200" b="1" dirty="0">
                <a:latin typeface="Times New Roman" pitchFamily="18" charset="0"/>
                <a:cs typeface="Times New Roman" pitchFamily="18" charset="0"/>
              </a:rPr>
              <a:t>Phone:</a:t>
            </a:r>
            <a:r>
              <a:rPr lang="en-US" altLang="ja-JP" sz="1200" dirty="0">
                <a:latin typeface="Times New Roman" pitchFamily="18" charset="0"/>
                <a:cs typeface="Times New Roman" pitchFamily="18" charset="0"/>
              </a:rPr>
              <a:t> </a:t>
            </a:r>
            <a:r>
              <a:rPr lang="en-US" altLang="ja-JP" sz="1200" dirty="0">
                <a:latin typeface="Times New Roman" pitchFamily="18" charset="0"/>
                <a:cs typeface="Times New Roman" pitchFamily="18" charset="0"/>
                <a:hlinkClick r:id="rId5"/>
              </a:rPr>
              <a:t>+447053828357</a:t>
            </a:r>
            <a:r>
              <a:rPr lang="en-US" altLang="ja-JP" sz="1200" dirty="0">
                <a:latin typeface="Times New Roman" pitchFamily="18" charset="0"/>
                <a:cs typeface="Times New Roman" pitchFamily="18" charset="0"/>
              </a:rPr>
              <a:t/>
            </a:r>
            <a:br>
              <a:rPr lang="en-US" altLang="ja-JP" sz="1200" dirty="0">
                <a:latin typeface="Times New Roman" pitchFamily="18" charset="0"/>
                <a:cs typeface="Times New Roman" pitchFamily="18" charset="0"/>
              </a:rPr>
            </a:br>
            <a:r>
              <a:rPr lang="en-US" altLang="ja-JP" sz="1200" b="1" dirty="0">
                <a:latin typeface="Times New Roman" pitchFamily="18" charset="0"/>
                <a:cs typeface="Times New Roman" pitchFamily="18" charset="0"/>
              </a:rPr>
              <a:t>Website:</a:t>
            </a:r>
            <a:r>
              <a:rPr lang="en-US" altLang="ja-JP" sz="1200" dirty="0">
                <a:latin typeface="Times New Roman" pitchFamily="18" charset="0"/>
                <a:cs typeface="Times New Roman" pitchFamily="18" charset="0"/>
              </a:rPr>
              <a:t> </a:t>
            </a:r>
            <a:r>
              <a:rPr lang="en-US" altLang="ja-JP" sz="1200" dirty="0">
                <a:latin typeface="Times New Roman" pitchFamily="18" charset="0"/>
                <a:cs typeface="Times New Roman" pitchFamily="18" charset="0"/>
                <a:hlinkClick r:id="rId6"/>
              </a:rPr>
              <a:t>www.boltonpalacehotel.co.uk</a:t>
            </a:r>
            <a:r>
              <a:rPr lang="en-US" altLang="ja-JP" sz="1200" dirty="0">
                <a:latin typeface="Times New Roman" pitchFamily="18" charset="0"/>
                <a:cs typeface="Times New Roman" pitchFamily="18" charset="0"/>
              </a:rPr>
              <a:t> </a:t>
            </a:r>
            <a:endParaRPr lang="ja-JP" altLang="en-US" sz="1200" dirty="0">
              <a:latin typeface="Times New Roman" pitchFamily="18" charset="0"/>
              <a:cs typeface="Times New Roman" pitchFamily="18" charset="0"/>
            </a:endParaRPr>
          </a:p>
        </p:txBody>
      </p:sp>
      <p:sp>
        <p:nvSpPr>
          <p:cNvPr id="7" name="スライド番号プレースホルダ 6"/>
          <p:cNvSpPr>
            <a:spLocks noGrp="1"/>
          </p:cNvSpPr>
          <p:nvPr>
            <p:ph type="sldNum" sz="quarter" idx="12"/>
          </p:nvPr>
        </p:nvSpPr>
        <p:spPr/>
        <p:txBody>
          <a:bodyPr/>
          <a:lstStyle/>
          <a:p>
            <a:fld id="{091F0BC8-B8E2-4E08-96D2-2A74A9E5226E}" type="slidenum">
              <a:rPr kumimoji="1" lang="ja-JP" altLang="en-US" smtClean="0"/>
              <a:pPr/>
              <a:t>14</a:t>
            </a:fld>
            <a:endParaRPr kumimoji="1" lang="ja-JP" altLang="en-US"/>
          </a:p>
        </p:txBody>
      </p:sp>
      <p:sp>
        <p:nvSpPr>
          <p:cNvPr id="2" name="テキスト ボックス 1"/>
          <p:cNvSpPr txBox="1"/>
          <p:nvPr/>
        </p:nvSpPr>
        <p:spPr>
          <a:xfrm>
            <a:off x="3417892" y="757083"/>
            <a:ext cx="5468531" cy="369332"/>
          </a:xfrm>
          <a:prstGeom prst="rect">
            <a:avLst/>
          </a:prstGeom>
          <a:noFill/>
        </p:spPr>
        <p:txBody>
          <a:bodyPr wrap="square" rtlCol="0">
            <a:spAutoFit/>
          </a:bodyPr>
          <a:lstStyle/>
          <a:p>
            <a:r>
              <a:rPr kumimoji="1" lang="ja-JP" altLang="en-US" dirty="0" smtClean="0">
                <a:solidFill>
                  <a:srgbClr val="FF0000"/>
                </a:solidFill>
                <a:latin typeface="HGP明朝E" panose="02020900000000000000" pitchFamily="18" charset="-128"/>
                <a:ea typeface="HGP明朝E" panose="02020900000000000000" pitchFamily="18" charset="-128"/>
              </a:rPr>
              <a:t>（</a:t>
            </a:r>
            <a:r>
              <a:rPr kumimoji="1" lang="en-US" altLang="ja-JP" dirty="0" smtClean="0">
                <a:solidFill>
                  <a:srgbClr val="FF0000"/>
                </a:solidFill>
                <a:latin typeface="HGP明朝E" panose="02020900000000000000" pitchFamily="18" charset="-128"/>
                <a:ea typeface="HGP明朝E" panose="02020900000000000000" pitchFamily="18" charset="-128"/>
              </a:rPr>
              <a:t>Google</a:t>
            </a:r>
            <a:r>
              <a:rPr kumimoji="1" lang="ja-JP" altLang="en-US" dirty="0" smtClean="0">
                <a:solidFill>
                  <a:srgbClr val="FF0000"/>
                </a:solidFill>
                <a:latin typeface="HGP明朝E" panose="02020900000000000000" pitchFamily="18" charset="-128"/>
                <a:ea typeface="HGP明朝E" panose="02020900000000000000" pitchFamily="18" charset="-128"/>
              </a:rPr>
              <a:t>で探したホテルの位置</a:t>
            </a:r>
            <a:r>
              <a:rPr lang="ja-JP" altLang="en-US" dirty="0" smtClean="0">
                <a:solidFill>
                  <a:srgbClr val="FF0000"/>
                </a:solidFill>
                <a:latin typeface="HGP明朝E" panose="02020900000000000000" pitchFamily="18" charset="-128"/>
                <a:ea typeface="HGP明朝E" panose="02020900000000000000" pitchFamily="18" charset="-128"/>
              </a:rPr>
              <a:t>は右下の</a:t>
            </a:r>
            <a:r>
              <a:rPr kumimoji="1" lang="ja-JP" altLang="en-US" dirty="0" smtClean="0">
                <a:solidFill>
                  <a:srgbClr val="FF0000"/>
                </a:solidFill>
                <a:latin typeface="HGP明朝E" panose="02020900000000000000" pitchFamily="18" charset="-128"/>
                <a:ea typeface="HGP明朝E" panose="02020900000000000000" pitchFamily="18" charset="-128"/>
              </a:rPr>
              <a:t>小路</a:t>
            </a:r>
            <a:r>
              <a:rPr kumimoji="1" lang="ja-JP" altLang="en-US" dirty="0" smtClean="0">
                <a:solidFill>
                  <a:srgbClr val="FF0000"/>
                </a:solidFill>
                <a:latin typeface="HGP明朝E" panose="02020900000000000000" pitchFamily="18" charset="-128"/>
                <a:ea typeface="HGP明朝E" panose="02020900000000000000" pitchFamily="18" charset="-128"/>
              </a:rPr>
              <a:t>で</a:t>
            </a:r>
            <a:r>
              <a:rPr kumimoji="1" lang="ja-JP" altLang="en-US" dirty="0" smtClean="0">
                <a:solidFill>
                  <a:srgbClr val="FF0000"/>
                </a:solidFill>
                <a:latin typeface="HGP明朝E" panose="02020900000000000000" pitchFamily="18" charset="-128"/>
                <a:ea typeface="HGP明朝E" panose="02020900000000000000" pitchFamily="18" charset="-128"/>
              </a:rPr>
              <a:t>あった</a:t>
            </a:r>
            <a:endParaRPr kumimoji="1" lang="ja-JP" altLang="en-US" dirty="0">
              <a:solidFill>
                <a:srgbClr val="FF0000"/>
              </a:solidFill>
            </a:endParaRPr>
          </a:p>
        </p:txBody>
      </p:sp>
      <p:sp>
        <p:nvSpPr>
          <p:cNvPr id="3" name="右矢印 2"/>
          <p:cNvSpPr/>
          <p:nvPr/>
        </p:nvSpPr>
        <p:spPr>
          <a:xfrm rot="5400000">
            <a:off x="8412667" y="4822015"/>
            <a:ext cx="266885" cy="137713"/>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2061249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4706" y="759854"/>
            <a:ext cx="9890974" cy="1210614"/>
          </a:xfrm>
        </p:spPr>
        <p:txBody>
          <a:bodyPr>
            <a:noAutofit/>
          </a:bodyPr>
          <a:lstStyle/>
          <a:p>
            <a:r>
              <a:rPr lang="ja-JP" altLang="en-US" sz="2800" dirty="0" smtClean="0">
                <a:latin typeface="ＭＳ Ｐゴシック" panose="020B0600070205080204" pitchFamily="50" charset="-128"/>
                <a:ea typeface="ＭＳ Ｐゴシック" panose="020B0600070205080204" pitchFamily="50" charset="-128"/>
              </a:rPr>
              <a:t>◇</a:t>
            </a:r>
            <a:r>
              <a:rPr lang="ja-JP" altLang="en-US" sz="2800" dirty="0" smtClean="0">
                <a:latin typeface="HGS明朝E" panose="02020900000000000000" pitchFamily="18" charset="-128"/>
                <a:ea typeface="HGS明朝E" panose="02020900000000000000" pitchFamily="18" charset="-128"/>
                <a:cs typeface="Times New Roman" pitchFamily="18" charset="0"/>
              </a:rPr>
              <a:t>ロンドン</a:t>
            </a:r>
            <a:r>
              <a:rPr lang="ja-JP" altLang="en-US" sz="2800" dirty="0" smtClean="0">
                <a:latin typeface="HGS明朝E" panose="02020900000000000000" pitchFamily="18" charset="-128"/>
                <a:ea typeface="HGS明朝E" panose="02020900000000000000" pitchFamily="18" charset="-128"/>
                <a:cs typeface="Times New Roman" pitchFamily="18" charset="0"/>
              </a:rPr>
              <a:t>には「</a:t>
            </a:r>
            <a:r>
              <a:rPr lang="en-US" altLang="ja-JP" sz="2800" dirty="0" smtClean="0">
                <a:solidFill>
                  <a:srgbClr val="FF0000"/>
                </a:solidFill>
                <a:latin typeface="HGS明朝E" panose="02020900000000000000" pitchFamily="18" charset="-128"/>
                <a:ea typeface="HGS明朝E" panose="02020900000000000000" pitchFamily="18" charset="-128"/>
                <a:cs typeface="Times New Roman" pitchFamily="18" charset="0"/>
              </a:rPr>
              <a:t>Bolton Palace Hotel</a:t>
            </a:r>
            <a:r>
              <a:rPr lang="ja-JP" altLang="en-US" sz="2800" dirty="0" smtClean="0">
                <a:latin typeface="HGS明朝E" panose="02020900000000000000" pitchFamily="18" charset="-128"/>
                <a:ea typeface="HGS明朝E" panose="02020900000000000000" pitchFamily="18" charset="-128"/>
                <a:cs typeface="Times New Roman" pitchFamily="18" charset="0"/>
              </a:rPr>
              <a:t>」はなく、在ったの</a:t>
            </a:r>
            <a:r>
              <a:rPr lang="ja-JP" altLang="en-US" sz="2800" dirty="0" smtClean="0">
                <a:latin typeface="HGS明朝E" panose="02020900000000000000" pitchFamily="18" charset="-128"/>
                <a:ea typeface="HGS明朝E" panose="02020900000000000000" pitchFamily="18" charset="-128"/>
                <a:cs typeface="Times New Roman" pitchFamily="18" charset="0"/>
              </a:rPr>
              <a:t>は</a:t>
            </a:r>
            <a:r>
              <a:rPr lang="en-US" altLang="ja-JP" sz="2800" dirty="0" smtClean="0">
                <a:latin typeface="HGS明朝E" panose="02020900000000000000" pitchFamily="18" charset="-128"/>
                <a:ea typeface="HGS明朝E" panose="02020900000000000000" pitchFamily="18" charset="-128"/>
                <a:cs typeface="Times New Roman" pitchFamily="18" charset="0"/>
              </a:rPr>
              <a:t/>
            </a:r>
            <a:br>
              <a:rPr lang="en-US" altLang="ja-JP" sz="2800" dirty="0" smtClean="0">
                <a:latin typeface="HGS明朝E" panose="02020900000000000000" pitchFamily="18" charset="-128"/>
                <a:ea typeface="HGS明朝E" panose="02020900000000000000" pitchFamily="18" charset="-128"/>
                <a:cs typeface="Times New Roman" pitchFamily="18" charset="0"/>
              </a:rPr>
            </a:br>
            <a:r>
              <a:rPr lang="ja-JP" altLang="en-US" sz="2800" dirty="0">
                <a:latin typeface="HGS明朝E" panose="02020900000000000000" pitchFamily="18" charset="-128"/>
                <a:ea typeface="HGS明朝E" panose="02020900000000000000" pitchFamily="18" charset="-128"/>
                <a:cs typeface="Times New Roman" pitchFamily="18" charset="0"/>
              </a:rPr>
              <a:t>　</a:t>
            </a:r>
            <a:r>
              <a:rPr lang="ja-JP" altLang="en-US" sz="2800" dirty="0" smtClean="0">
                <a:latin typeface="HGS明朝E" panose="02020900000000000000" pitchFamily="18" charset="-128"/>
                <a:ea typeface="HGS明朝E" panose="02020900000000000000" pitchFamily="18" charset="-128"/>
                <a:cs typeface="Times New Roman" pitchFamily="18" charset="0"/>
              </a:rPr>
              <a:t>　　　　「</a:t>
            </a:r>
            <a:r>
              <a:rPr lang="en-US" altLang="ja-JP" sz="2800" dirty="0" smtClean="0">
                <a:solidFill>
                  <a:srgbClr val="00B0F0"/>
                </a:solidFill>
                <a:latin typeface="HGS明朝E" panose="02020900000000000000" pitchFamily="18" charset="-128"/>
                <a:ea typeface="HGS明朝E" panose="02020900000000000000" pitchFamily="18" charset="-128"/>
                <a:cs typeface="Times New Roman" pitchFamily="18" charset="0"/>
              </a:rPr>
              <a:t>Bolton</a:t>
            </a:r>
            <a:r>
              <a:rPr lang="ja-JP" altLang="en-US" sz="2800" dirty="0" smtClean="0">
                <a:solidFill>
                  <a:srgbClr val="00B0F0"/>
                </a:solidFill>
                <a:latin typeface="HGS明朝E" panose="02020900000000000000" pitchFamily="18" charset="-128"/>
                <a:ea typeface="HGS明朝E" panose="02020900000000000000" pitchFamily="18" charset="-128"/>
                <a:cs typeface="Times New Roman" pitchFamily="18" charset="0"/>
              </a:rPr>
              <a:t> </a:t>
            </a:r>
            <a:r>
              <a:rPr lang="en-US" altLang="ja-JP" sz="2800" dirty="0" smtClean="0">
                <a:solidFill>
                  <a:srgbClr val="00B0F0"/>
                </a:solidFill>
                <a:latin typeface="HGS明朝E" panose="02020900000000000000" pitchFamily="18" charset="-128"/>
                <a:ea typeface="HGS明朝E" panose="02020900000000000000" pitchFamily="18" charset="-128"/>
                <a:cs typeface="Times New Roman" pitchFamily="18" charset="0"/>
              </a:rPr>
              <a:t>Hotel</a:t>
            </a:r>
            <a:r>
              <a:rPr lang="ja-JP" altLang="en-US" sz="2800" dirty="0" smtClean="0">
                <a:latin typeface="HGS明朝E" panose="02020900000000000000" pitchFamily="18" charset="-128"/>
                <a:ea typeface="HGS明朝E" panose="02020900000000000000" pitchFamily="18" charset="-128"/>
                <a:cs typeface="Times New Roman" pitchFamily="18" charset="0"/>
              </a:rPr>
              <a:t>」と「</a:t>
            </a:r>
            <a:r>
              <a:rPr lang="en-US" altLang="ja-JP" sz="2800" dirty="0" smtClean="0">
                <a:solidFill>
                  <a:srgbClr val="00B0F0"/>
                </a:solidFill>
                <a:latin typeface="HGS明朝E" panose="02020900000000000000" pitchFamily="18" charset="-128"/>
                <a:ea typeface="HGS明朝E" panose="02020900000000000000" pitchFamily="18" charset="-128"/>
                <a:cs typeface="Times New Roman" pitchFamily="18" charset="0"/>
              </a:rPr>
              <a:t>Palace</a:t>
            </a:r>
            <a:r>
              <a:rPr lang="ja-JP" altLang="en-US" sz="2800" dirty="0" smtClean="0">
                <a:solidFill>
                  <a:srgbClr val="00B0F0"/>
                </a:solidFill>
                <a:latin typeface="HGS明朝E" panose="02020900000000000000" pitchFamily="18" charset="-128"/>
                <a:ea typeface="HGS明朝E" panose="02020900000000000000" pitchFamily="18" charset="-128"/>
                <a:cs typeface="Times New Roman" pitchFamily="18" charset="0"/>
              </a:rPr>
              <a:t> </a:t>
            </a:r>
            <a:r>
              <a:rPr lang="en-US" altLang="ja-JP" sz="2800" dirty="0" smtClean="0">
                <a:solidFill>
                  <a:srgbClr val="00B0F0"/>
                </a:solidFill>
                <a:latin typeface="HGS明朝E" panose="02020900000000000000" pitchFamily="18" charset="-128"/>
                <a:ea typeface="HGS明朝E" panose="02020900000000000000" pitchFamily="18" charset="-128"/>
                <a:cs typeface="Times New Roman" pitchFamily="18" charset="0"/>
              </a:rPr>
              <a:t>Hotel</a:t>
            </a:r>
            <a:r>
              <a:rPr lang="ja-JP" altLang="en-US" sz="2800" dirty="0" smtClean="0">
                <a:latin typeface="HGS明朝E" panose="02020900000000000000" pitchFamily="18" charset="-128"/>
                <a:ea typeface="HGS明朝E" panose="02020900000000000000" pitchFamily="18" charset="-128"/>
                <a:cs typeface="Times New Roman" pitchFamily="18" charset="0"/>
              </a:rPr>
              <a:t>」</a:t>
            </a:r>
            <a:r>
              <a:rPr lang="ja-JP" altLang="en-US" sz="2800" dirty="0" smtClean="0">
                <a:latin typeface="HGS明朝E" panose="02020900000000000000" pitchFamily="18" charset="-128"/>
                <a:ea typeface="HGS明朝E" panose="02020900000000000000" pitchFamily="18" charset="-128"/>
                <a:cs typeface="Times New Roman" pitchFamily="18" charset="0"/>
              </a:rPr>
              <a:t>であった</a:t>
            </a:r>
            <a:r>
              <a:rPr lang="en-US" altLang="ja-JP" sz="2400" b="1" dirty="0" smtClean="0">
                <a:latin typeface="HGS明朝E" panose="02020900000000000000" pitchFamily="18" charset="-128"/>
                <a:ea typeface="HGS明朝E" panose="02020900000000000000" pitchFamily="18" charset="-128"/>
                <a:cs typeface="Times New Roman" pitchFamily="18" charset="0"/>
              </a:rPr>
              <a:t> </a:t>
            </a:r>
            <a:r>
              <a:rPr lang="en-US" altLang="ja-JP" sz="2400" b="1" dirty="0" smtClean="0">
                <a:solidFill>
                  <a:srgbClr val="1802BE"/>
                </a:solidFill>
                <a:latin typeface="HGS明朝E" panose="02020900000000000000" pitchFamily="18" charset="-128"/>
                <a:ea typeface="HGS明朝E" panose="02020900000000000000" pitchFamily="18" charset="-128"/>
                <a:cs typeface="Times New Roman" pitchFamily="18" charset="0"/>
              </a:rPr>
              <a:t> </a:t>
            </a:r>
            <a:endParaRPr lang="ja-JP" altLang="en-US" sz="2400" b="1" dirty="0">
              <a:latin typeface="HGS明朝E" panose="02020900000000000000" pitchFamily="18" charset="-128"/>
              <a:ea typeface="HGS明朝E" panose="02020900000000000000" pitchFamily="18" charset="-128"/>
              <a:cs typeface="Times New Roman" pitchFamily="18" charset="0"/>
            </a:endParaRPr>
          </a:p>
        </p:txBody>
      </p:sp>
      <p:pic>
        <p:nvPicPr>
          <p:cNvPr id="1026" name="Picture 2" descr="パレス ホテル (Palace Hotel), ヴィアレッジョ の写真"/>
          <p:cNvPicPr>
            <a:picLocks noChangeAspect="1" noChangeArrowheads="1"/>
          </p:cNvPicPr>
          <p:nvPr/>
        </p:nvPicPr>
        <p:blipFill>
          <a:blip r:embed="rId2" cstate="print"/>
          <a:srcRect/>
          <a:stretch>
            <a:fillRect/>
          </a:stretch>
        </p:blipFill>
        <p:spPr bwMode="auto">
          <a:xfrm>
            <a:off x="834887" y="2922032"/>
            <a:ext cx="5045089" cy="3243272"/>
          </a:xfrm>
          <a:prstGeom prst="rect">
            <a:avLst/>
          </a:prstGeom>
          <a:noFill/>
        </p:spPr>
      </p:pic>
      <p:pic>
        <p:nvPicPr>
          <p:cNvPr id="1028" name="Picture 4" descr="ホテル写真"/>
          <p:cNvPicPr>
            <a:picLocks noChangeAspect="1" noChangeArrowheads="1"/>
          </p:cNvPicPr>
          <p:nvPr/>
        </p:nvPicPr>
        <p:blipFill>
          <a:blip r:embed="rId3" cstate="print"/>
          <a:srcRect/>
          <a:stretch>
            <a:fillRect/>
          </a:stretch>
        </p:blipFill>
        <p:spPr bwMode="auto">
          <a:xfrm>
            <a:off x="6322368" y="2922032"/>
            <a:ext cx="4892290" cy="3261528"/>
          </a:xfrm>
          <a:prstGeom prst="rect">
            <a:avLst/>
          </a:prstGeom>
          <a:noFill/>
        </p:spPr>
      </p:pic>
      <p:sp>
        <p:nvSpPr>
          <p:cNvPr id="5" name="スライド番号プレースホルダ 4"/>
          <p:cNvSpPr>
            <a:spLocks noGrp="1"/>
          </p:cNvSpPr>
          <p:nvPr>
            <p:ph type="sldNum" sz="quarter" idx="12"/>
          </p:nvPr>
        </p:nvSpPr>
        <p:spPr/>
        <p:txBody>
          <a:bodyPr/>
          <a:lstStyle/>
          <a:p>
            <a:fld id="{091F0BC8-B8E2-4E08-96D2-2A74A9E5226E}" type="slidenum">
              <a:rPr kumimoji="1" lang="ja-JP" altLang="en-US" smtClean="0"/>
              <a:pPr/>
              <a:t>15</a:t>
            </a:fld>
            <a:endParaRPr kumimoji="1" lang="ja-JP" altLang="en-US"/>
          </a:p>
        </p:txBody>
      </p:sp>
      <p:sp>
        <p:nvSpPr>
          <p:cNvPr id="6" name="正方形/長方形 5"/>
          <p:cNvSpPr/>
          <p:nvPr/>
        </p:nvSpPr>
        <p:spPr>
          <a:xfrm>
            <a:off x="2631508" y="2343400"/>
            <a:ext cx="1907895" cy="461665"/>
          </a:xfrm>
          <a:prstGeom prst="rect">
            <a:avLst/>
          </a:prstGeom>
        </p:spPr>
        <p:txBody>
          <a:bodyPr wrap="square">
            <a:spAutoFit/>
          </a:bodyPr>
          <a:lstStyle/>
          <a:p>
            <a:r>
              <a:rPr lang="en-US" altLang="ja-JP" sz="2400" b="1" dirty="0">
                <a:latin typeface="Times New Roman" pitchFamily="18" charset="0"/>
                <a:cs typeface="Times New Roman" pitchFamily="18" charset="0"/>
              </a:rPr>
              <a:t>Palace Hotel </a:t>
            </a:r>
            <a:endParaRPr lang="ja-JP" altLang="en-US" sz="2400" dirty="0"/>
          </a:p>
        </p:txBody>
      </p:sp>
      <p:sp>
        <p:nvSpPr>
          <p:cNvPr id="7" name="正方形/長方形 6"/>
          <p:cNvSpPr/>
          <p:nvPr/>
        </p:nvSpPr>
        <p:spPr>
          <a:xfrm>
            <a:off x="7647034" y="2343400"/>
            <a:ext cx="1927131" cy="461665"/>
          </a:xfrm>
          <a:prstGeom prst="rect">
            <a:avLst/>
          </a:prstGeom>
        </p:spPr>
        <p:txBody>
          <a:bodyPr wrap="square">
            <a:spAutoFit/>
          </a:bodyPr>
          <a:lstStyle/>
          <a:p>
            <a:r>
              <a:rPr lang="en-US" altLang="ja-JP" sz="2400" b="1" dirty="0">
                <a:latin typeface="Times New Roman" pitchFamily="18" charset="0"/>
                <a:cs typeface="Times New Roman" pitchFamily="18" charset="0"/>
              </a:rPr>
              <a:t>Bolton Hotel </a:t>
            </a:r>
            <a:endParaRPr lang="ja-JP" altLang="en-US" sz="2400" dirty="0"/>
          </a:p>
        </p:txBody>
      </p:sp>
    </p:spTree>
    <p:extLst>
      <p:ext uri="{BB962C8B-B14F-4D97-AF65-F5344CB8AC3E}">
        <p14:creationId xmlns="" xmlns:p14="http://schemas.microsoft.com/office/powerpoint/2010/main" val="396431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61810" y="2780928"/>
            <a:ext cx="2423590" cy="576064"/>
          </a:xfrm>
        </p:spPr>
        <p:txBody>
          <a:bodyPr>
            <a:noAutofit/>
          </a:bodyPr>
          <a:lstStyle/>
          <a:p>
            <a:r>
              <a:rPr lang="ja-JP" altLang="en-US" sz="2400" b="1" dirty="0" smtClean="0">
                <a:latin typeface="Times New Roman" pitchFamily="18" charset="0"/>
                <a:cs typeface="Times New Roman" pitchFamily="18" charset="0"/>
              </a:rPr>
              <a:t>「</a:t>
            </a:r>
            <a:r>
              <a:rPr lang="en-US" altLang="ja-JP" sz="2400" b="1" dirty="0" smtClean="0">
                <a:latin typeface="Times New Roman" pitchFamily="18" charset="0"/>
                <a:cs typeface="Times New Roman" pitchFamily="18" charset="0"/>
              </a:rPr>
              <a:t>Scam </a:t>
            </a:r>
            <a:r>
              <a:rPr lang="en-US" altLang="ja-JP" sz="2400" b="1" dirty="0" err="1" smtClean="0">
                <a:latin typeface="Times New Roman" pitchFamily="18" charset="0"/>
                <a:cs typeface="Times New Roman" pitchFamily="18" charset="0"/>
              </a:rPr>
              <a:t>Warners</a:t>
            </a:r>
            <a:r>
              <a:rPr lang="ja-JP" altLang="en-US" sz="2400" b="1" dirty="0" smtClean="0">
                <a:latin typeface="Times New Roman" pitchFamily="18" charset="0"/>
                <a:cs typeface="Times New Roman" pitchFamily="18" charset="0"/>
              </a:rPr>
              <a:t>」</a:t>
            </a:r>
            <a:endParaRPr lang="ja-JP" altLang="en-US" sz="2400" b="1" dirty="0">
              <a:latin typeface="Times New Roman" pitchFamily="18" charset="0"/>
              <a:cs typeface="Times New Roman" pitchFamily="18" charset="0"/>
            </a:endParaRPr>
          </a:p>
        </p:txBody>
      </p:sp>
      <p:pic>
        <p:nvPicPr>
          <p:cNvPr id="1026" name="Picture 2" descr="F:\dcim\100OLYMP\P1010805.JPG"/>
          <p:cNvPicPr>
            <a:picLocks noGrp="1" noChangeAspect="1" noChangeArrowheads="1"/>
          </p:cNvPicPr>
          <p:nvPr>
            <p:ph idx="1"/>
          </p:nvPr>
        </p:nvPicPr>
        <p:blipFill>
          <a:blip r:embed="rId2" cstate="print"/>
          <a:srcRect l="5850" t="7480" r="3564" b="13662"/>
          <a:stretch>
            <a:fillRect/>
          </a:stretch>
        </p:blipFill>
        <p:spPr bwMode="auto">
          <a:xfrm>
            <a:off x="3877343" y="1639510"/>
            <a:ext cx="5073316" cy="3312368"/>
          </a:xfrm>
          <a:prstGeom prst="rect">
            <a:avLst/>
          </a:prstGeom>
          <a:noFill/>
        </p:spPr>
      </p:pic>
      <p:pic>
        <p:nvPicPr>
          <p:cNvPr id="5" name="Picture 2" descr="F:\dcim\100OLYMP\P1010805.JPG"/>
          <p:cNvPicPr>
            <a:picLocks noChangeAspect="1" noChangeArrowheads="1"/>
          </p:cNvPicPr>
          <p:nvPr/>
        </p:nvPicPr>
        <p:blipFill>
          <a:blip r:embed="rId3" cstate="print"/>
          <a:srcRect l="8014" t="61952" r="26566" b="17848"/>
          <a:stretch>
            <a:fillRect/>
          </a:stretch>
        </p:blipFill>
        <p:spPr bwMode="auto">
          <a:xfrm>
            <a:off x="2493368" y="4964757"/>
            <a:ext cx="7488832" cy="1734256"/>
          </a:xfrm>
          <a:prstGeom prst="rect">
            <a:avLst/>
          </a:prstGeom>
          <a:noFill/>
        </p:spPr>
      </p:pic>
      <p:sp>
        <p:nvSpPr>
          <p:cNvPr id="6" name="右カーブ矢印 5"/>
          <p:cNvSpPr/>
          <p:nvPr/>
        </p:nvSpPr>
        <p:spPr>
          <a:xfrm rot="3140762">
            <a:off x="2885193" y="3759632"/>
            <a:ext cx="503322" cy="1196507"/>
          </a:xfrm>
          <a:prstGeom prst="curved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7" name="スライド番号プレースホルダ 6"/>
          <p:cNvSpPr>
            <a:spLocks noGrp="1"/>
          </p:cNvSpPr>
          <p:nvPr>
            <p:ph type="sldNum" sz="quarter" idx="12"/>
          </p:nvPr>
        </p:nvSpPr>
        <p:spPr/>
        <p:txBody>
          <a:bodyPr/>
          <a:lstStyle/>
          <a:p>
            <a:fld id="{091F0BC8-B8E2-4E08-96D2-2A74A9E5226E}" type="slidenum">
              <a:rPr kumimoji="1" lang="ja-JP" altLang="en-US" smtClean="0"/>
              <a:pPr/>
              <a:t>16</a:t>
            </a:fld>
            <a:endParaRPr kumimoji="1" lang="ja-JP" altLang="en-US"/>
          </a:p>
        </p:txBody>
      </p:sp>
      <p:sp>
        <p:nvSpPr>
          <p:cNvPr id="9" name="テキスト ボックス 8"/>
          <p:cNvSpPr txBox="1"/>
          <p:nvPr/>
        </p:nvSpPr>
        <p:spPr>
          <a:xfrm>
            <a:off x="1258779" y="564139"/>
            <a:ext cx="9765536" cy="523220"/>
          </a:xfrm>
          <a:prstGeom prst="rect">
            <a:avLst/>
          </a:prstGeom>
          <a:noFill/>
        </p:spPr>
        <p:txBody>
          <a:bodyPr wrap="square" rtlCol="0">
            <a:spAutoFit/>
          </a:bodyPr>
          <a:lstStyle/>
          <a:p>
            <a:r>
              <a:rPr lang="ja-JP" altLang="en-US" sz="2800" dirty="0" smtClean="0">
                <a:latin typeface="ＭＳ Ｐゴシック" panose="020B0600070205080204" pitchFamily="50" charset="-128"/>
                <a:ea typeface="ＭＳ Ｐゴシック" panose="020B0600070205080204" pitchFamily="50" charset="-128"/>
              </a:rPr>
              <a:t>◇ </a:t>
            </a:r>
            <a:r>
              <a:rPr lang="en-US" altLang="ja-JP" sz="2800" dirty="0" smtClean="0">
                <a:solidFill>
                  <a:srgbClr val="FF0000"/>
                </a:solidFill>
                <a:latin typeface="ＭＳ Ｐゴシック" panose="020B0600070205080204" pitchFamily="50" charset="-128"/>
                <a:ea typeface="ＭＳ Ｐゴシック" panose="020B0600070205080204" pitchFamily="50" charset="-128"/>
                <a:cs typeface="Times New Roman" pitchFamily="18" charset="0"/>
              </a:rPr>
              <a:t>『</a:t>
            </a:r>
            <a:r>
              <a:rPr lang="ja-JP" altLang="en-US" sz="2800" dirty="0" smtClean="0">
                <a:solidFill>
                  <a:srgbClr val="FF0000"/>
                </a:solidFill>
                <a:latin typeface="HGP明朝E" pitchFamily="18" charset="-128"/>
                <a:ea typeface="HGP明朝E" pitchFamily="18" charset="-128"/>
              </a:rPr>
              <a:t>この国際学会</a:t>
            </a:r>
            <a:r>
              <a:rPr lang="ja-JP" altLang="en-US" sz="2800" dirty="0">
                <a:solidFill>
                  <a:srgbClr val="FF0000"/>
                </a:solidFill>
                <a:latin typeface="HGP明朝E" pitchFamily="18" charset="-128"/>
                <a:ea typeface="HGP明朝E" pitchFamily="18" charset="-128"/>
              </a:rPr>
              <a:t>は詐欺学会で</a:t>
            </a:r>
            <a:r>
              <a:rPr lang="ja-JP" altLang="en-US" sz="2800" dirty="0" smtClean="0">
                <a:solidFill>
                  <a:srgbClr val="FF0000"/>
                </a:solidFill>
                <a:latin typeface="HGP明朝E" pitchFamily="18" charset="-128"/>
                <a:ea typeface="HGP明朝E" pitchFamily="18" charset="-128"/>
              </a:rPr>
              <a:t>ある</a:t>
            </a:r>
            <a:r>
              <a:rPr lang="en-US" altLang="ja-JP" sz="2800"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2800" dirty="0" smtClean="0">
                <a:solidFill>
                  <a:srgbClr val="FF0000"/>
                </a:solidFill>
                <a:latin typeface="ＭＳ Ｐゴシック" panose="020B0600070205080204" pitchFamily="50" charset="-128"/>
                <a:ea typeface="ＭＳ Ｐゴシック" panose="020B0600070205080204" pitchFamily="50" charset="-128"/>
              </a:rPr>
              <a:t>　</a:t>
            </a:r>
            <a:r>
              <a:rPr lang="ja-JP" altLang="en-US" sz="2800" dirty="0" smtClean="0">
                <a:latin typeface="HGP明朝E" pitchFamily="18" charset="-128"/>
                <a:ea typeface="HGP明朝E" pitchFamily="18" charset="-128"/>
              </a:rPr>
              <a:t>の指摘</a:t>
            </a:r>
            <a:r>
              <a:rPr lang="ja-JP" altLang="en-US" sz="2800" dirty="0" smtClean="0">
                <a:latin typeface="HGP明朝E" pitchFamily="18" charset="-128"/>
                <a:ea typeface="HGP明朝E" pitchFamily="18" charset="-128"/>
              </a:rPr>
              <a:t>ネットが見つかる</a:t>
            </a:r>
            <a:r>
              <a:rPr lang="ja-JP" altLang="en-US" sz="2800" dirty="0">
                <a:solidFill>
                  <a:srgbClr val="FF0000"/>
                </a:solidFill>
                <a:latin typeface="HGP明朝E" pitchFamily="18" charset="-128"/>
                <a:ea typeface="HGP明朝E" pitchFamily="18" charset="-128"/>
              </a:rPr>
              <a:t>　</a:t>
            </a:r>
            <a:r>
              <a:rPr lang="ja-JP" altLang="en-US" sz="2800" dirty="0" smtClean="0">
                <a:solidFill>
                  <a:srgbClr val="FF0000"/>
                </a:solidFill>
                <a:latin typeface="HGP明朝E" pitchFamily="18" charset="-128"/>
                <a:ea typeface="HGP明朝E" pitchFamily="18" charset="-128"/>
              </a:rPr>
              <a:t>　　　　</a:t>
            </a:r>
            <a:endParaRPr lang="ja-JP" altLang="en-US" sz="2800" dirty="0">
              <a:solidFill>
                <a:srgbClr val="FF0000"/>
              </a:solidFill>
              <a:latin typeface="HGP明朝E" pitchFamily="18" charset="-128"/>
              <a:ea typeface="HGP明朝E" pitchFamily="18" charset="-128"/>
            </a:endParaRPr>
          </a:p>
        </p:txBody>
      </p:sp>
      <p:sp>
        <p:nvSpPr>
          <p:cNvPr id="10" name="円/楕円 9"/>
          <p:cNvSpPr/>
          <p:nvPr/>
        </p:nvSpPr>
        <p:spPr>
          <a:xfrm>
            <a:off x="3993252" y="3279912"/>
            <a:ext cx="792088" cy="3257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p:cNvSpPr txBox="1"/>
          <p:nvPr/>
        </p:nvSpPr>
        <p:spPr>
          <a:xfrm>
            <a:off x="3785400" y="4964757"/>
            <a:ext cx="1877437" cy="369332"/>
          </a:xfrm>
          <a:prstGeom prst="rect">
            <a:avLst/>
          </a:prstGeom>
          <a:noFill/>
        </p:spPr>
        <p:txBody>
          <a:bodyPr wrap="none" rtlCol="0">
            <a:spAutoFit/>
          </a:bodyPr>
          <a:lstStyle/>
          <a:p>
            <a:r>
              <a:rPr kumimoji="1" lang="ja-JP" altLang="en-US" dirty="0" smtClean="0">
                <a:solidFill>
                  <a:srgbClr val="FF0000"/>
                </a:solidFill>
              </a:rPr>
              <a:t>　　（</a:t>
            </a:r>
            <a:r>
              <a:rPr kumimoji="1" lang="ja-JP" altLang="en-US" dirty="0" smtClean="0">
                <a:solidFill>
                  <a:srgbClr val="FF0000"/>
                </a:solidFill>
                <a:latin typeface="HG明朝E" panose="02020909000000000000" pitchFamily="17" charset="-128"/>
                <a:ea typeface="HG明朝E" panose="02020909000000000000" pitchFamily="17" charset="-128"/>
              </a:rPr>
              <a:t>今回の学会</a:t>
            </a:r>
            <a:r>
              <a:rPr kumimoji="1" lang="ja-JP" altLang="en-US" dirty="0" smtClean="0">
                <a:solidFill>
                  <a:srgbClr val="FF0000"/>
                </a:solidFill>
              </a:rPr>
              <a:t>）</a:t>
            </a:r>
            <a:endParaRPr kumimoji="1" lang="ja-JP" altLang="en-US" dirty="0">
              <a:solidFill>
                <a:srgbClr val="FF0000"/>
              </a:solidFill>
            </a:endParaRPr>
          </a:p>
        </p:txBody>
      </p:sp>
      <p:cxnSp>
        <p:nvCxnSpPr>
          <p:cNvPr id="8" name="直線矢印コネクタ 7"/>
          <p:cNvCxnSpPr/>
          <p:nvPr/>
        </p:nvCxnSpPr>
        <p:spPr>
          <a:xfrm flipH="1">
            <a:off x="3881644" y="5149423"/>
            <a:ext cx="223217"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4866463" y="3479649"/>
            <a:ext cx="223217"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4456090" y="5937160"/>
            <a:ext cx="1223493" cy="4250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301575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2"/>
          <p:cNvSpPr txBox="1">
            <a:spLocks/>
          </p:cNvSpPr>
          <p:nvPr/>
        </p:nvSpPr>
        <p:spPr>
          <a:xfrm>
            <a:off x="188843" y="1516231"/>
            <a:ext cx="11787809" cy="5022681"/>
          </a:xfrm>
          <a:prstGeom prst="rect">
            <a:avLst/>
          </a:prstGeom>
          <a:noFill/>
          <a:ln>
            <a:solidFill>
              <a:schemeClr val="tx1"/>
            </a:solidFill>
          </a:ln>
        </p:spPr>
        <p:txBody>
          <a:bodyPr vert="horz" lIns="91440" tIns="45720" rIns="91440" bIns="45720" rtlCol="0">
            <a:normAutofit fontScale="32500" lnSpcReduction="20000"/>
          </a:bodyPr>
          <a:lstStyle/>
          <a:p>
            <a:pPr marL="342900" indent="-342900">
              <a:spcBef>
                <a:spcPct val="20000"/>
              </a:spcBef>
              <a:defRPr/>
            </a:pPr>
            <a:r>
              <a:rPr lang="en-US" altLang="ja-JP" sz="4900" b="1" dirty="0">
                <a:latin typeface="Times New Roman" pitchFamily="18" charset="0"/>
                <a:cs typeface="Times New Roman" pitchFamily="18" charset="0"/>
              </a:rPr>
              <a:t>       Dr.</a:t>
            </a:r>
            <a:r>
              <a:rPr lang="ja-JP" altLang="en-US" sz="4900" b="1" dirty="0">
                <a:latin typeface="Times New Roman" pitchFamily="18" charset="0"/>
                <a:cs typeface="Times New Roman" pitchFamily="18" charset="0"/>
              </a:rPr>
              <a:t>　</a:t>
            </a:r>
            <a:r>
              <a:rPr lang="en-US" altLang="ja-JP" sz="4900" b="1" dirty="0">
                <a:latin typeface="Times New Roman" pitchFamily="18" charset="0"/>
                <a:cs typeface="Times New Roman" pitchFamily="18" charset="0"/>
              </a:rPr>
              <a:t>Mike </a:t>
            </a:r>
            <a:r>
              <a:rPr lang="en-US" altLang="ja-JP" sz="4900" b="1" dirty="0" smtClean="0">
                <a:latin typeface="Times New Roman" pitchFamily="18" charset="0"/>
                <a:cs typeface="Times New Roman" pitchFamily="18" charset="0"/>
              </a:rPr>
              <a:t>Lawrence</a:t>
            </a:r>
          </a:p>
          <a:p>
            <a:pPr marL="342900" indent="-342900">
              <a:spcBef>
                <a:spcPct val="20000"/>
              </a:spcBef>
              <a:defRPr/>
            </a:pPr>
            <a:endParaRPr lang="en-US" altLang="ja-JP" sz="4400" b="1" dirty="0"/>
          </a:p>
          <a:p>
            <a:pPr marL="342900" indent="-342900">
              <a:spcBef>
                <a:spcPct val="20000"/>
              </a:spcBef>
              <a:defRPr/>
            </a:pPr>
            <a:r>
              <a:rPr lang="en-US" altLang="ja-JP" sz="4400" b="1" dirty="0"/>
              <a:t>         </a:t>
            </a:r>
            <a:r>
              <a:rPr lang="en-US" altLang="ja-JP" sz="4800" b="1" dirty="0">
                <a:latin typeface="Times New Roman" pitchFamily="18" charset="0"/>
                <a:cs typeface="Times New Roman" pitchFamily="18" charset="0"/>
              </a:rPr>
              <a:t>This is critical important information on your conference.  I want to hear your views on this matter, please. You can get more details from </a:t>
            </a:r>
            <a:r>
              <a:rPr lang="en-US" altLang="ja-JP" sz="4800" b="1" dirty="0" smtClean="0">
                <a:latin typeface="Times New Roman" pitchFamily="18" charset="0"/>
                <a:cs typeface="Times New Roman" pitchFamily="18" charset="0"/>
              </a:rPr>
              <a:t>the site </a:t>
            </a:r>
            <a:r>
              <a:rPr lang="en-US" altLang="ja-JP" sz="4800" b="1" dirty="0">
                <a:latin typeface="Times New Roman" pitchFamily="18" charset="0"/>
                <a:cs typeface="Times New Roman" pitchFamily="18" charset="0"/>
                <a:hlinkClick r:id="rId2"/>
              </a:rPr>
              <a:t>www.scamwarners.com â€¢ View topic - GCEDST 2013</a:t>
            </a:r>
            <a:endParaRPr lang="en-US" altLang="ja-JP" sz="4800" b="1" dirty="0">
              <a:latin typeface="Times New Roman" pitchFamily="18" charset="0"/>
              <a:cs typeface="Times New Roman" pitchFamily="18" charset="0"/>
            </a:endParaRPr>
          </a:p>
          <a:p>
            <a:pPr marL="342900" indent="-342900">
              <a:spcBef>
                <a:spcPct val="20000"/>
              </a:spcBef>
              <a:defRPr/>
            </a:pPr>
            <a:r>
              <a:rPr lang="en-US" altLang="ja-JP" sz="4200" b="1" dirty="0"/>
              <a:t>        </a:t>
            </a:r>
          </a:p>
          <a:p>
            <a:pPr marL="342900" indent="-342900">
              <a:spcBef>
                <a:spcPct val="20000"/>
              </a:spcBef>
              <a:defRPr/>
            </a:pPr>
            <a:r>
              <a:rPr lang="en-US" altLang="ja-JP" sz="4900" b="1" dirty="0">
                <a:latin typeface="Times New Roman" pitchFamily="18" charset="0"/>
                <a:cs typeface="Times New Roman" pitchFamily="18" charset="0"/>
              </a:rPr>
              <a:t>       Jin-ichi Sasaki</a:t>
            </a:r>
          </a:p>
          <a:p>
            <a:pPr marL="342900" indent="-342900">
              <a:spcBef>
                <a:spcPct val="20000"/>
              </a:spcBef>
              <a:defRPr/>
            </a:pPr>
            <a:r>
              <a:rPr lang="en-US" altLang="ja-JP" sz="3200" b="1" dirty="0"/>
              <a:t> </a:t>
            </a:r>
          </a:p>
          <a:p>
            <a:pPr marL="342900" indent="-342900">
              <a:spcBef>
                <a:spcPct val="20000"/>
              </a:spcBef>
              <a:defRPr/>
            </a:pPr>
            <a:r>
              <a:rPr lang="en-US" altLang="ja-JP" sz="3700" b="1" dirty="0"/>
              <a:t>          </a:t>
            </a:r>
            <a:r>
              <a:rPr lang="en-US" altLang="ja-JP" sz="3700" b="1" dirty="0">
                <a:latin typeface="Times New Roman" pitchFamily="18" charset="0"/>
                <a:cs typeface="Times New Roman" pitchFamily="18" charset="0"/>
              </a:rPr>
              <a:t>The 2nd Global Conference on Environmental Dynamics, Science and Technology (GCEDST 2013).</a:t>
            </a:r>
            <a:br>
              <a:rPr lang="en-US" altLang="ja-JP" sz="3700" b="1" dirty="0">
                <a:latin typeface="Times New Roman" pitchFamily="18" charset="0"/>
                <a:cs typeface="Times New Roman" pitchFamily="18" charset="0"/>
              </a:rPr>
            </a:br>
            <a:r>
              <a:rPr lang="en-US" altLang="ja-JP" sz="3700" b="1" dirty="0">
                <a:latin typeface="Times New Roman" pitchFamily="18" charset="0"/>
                <a:cs typeface="Times New Roman" pitchFamily="18" charset="0"/>
              </a:rPr>
              <a:t/>
            </a:r>
            <a:br>
              <a:rPr lang="en-US" altLang="ja-JP" sz="3700" b="1" dirty="0">
                <a:latin typeface="Times New Roman" pitchFamily="18" charset="0"/>
                <a:cs typeface="Times New Roman" pitchFamily="18" charset="0"/>
              </a:rPr>
            </a:br>
            <a:r>
              <a:rPr lang="en-US" altLang="ja-JP" sz="3700" b="1" dirty="0">
                <a:solidFill>
                  <a:srgbClr val="FF0000"/>
                </a:solidFill>
                <a:latin typeface="Times New Roman" pitchFamily="18" charset="0"/>
                <a:cs typeface="Times New Roman" pitchFamily="18" charset="0"/>
              </a:rPr>
              <a:t>This Conference Scam is the (NON-EXISTENT) Global Conference on Environmental Dynamics, Science and Technology (GCEDST 2013) being presented by the NON-EXISTENT Environmental Dynamics Group at the (NON-EXISTENT) Bolton Palace Hotel.</a:t>
            </a:r>
            <a:br>
              <a:rPr lang="en-US" altLang="ja-JP" sz="3700" b="1" dirty="0">
                <a:solidFill>
                  <a:srgbClr val="FF0000"/>
                </a:solidFill>
                <a:latin typeface="Times New Roman" pitchFamily="18" charset="0"/>
                <a:cs typeface="Times New Roman" pitchFamily="18" charset="0"/>
              </a:rPr>
            </a:br>
            <a:r>
              <a:rPr lang="en-US" altLang="ja-JP" sz="3700" b="1" dirty="0">
                <a:latin typeface="Times New Roman" pitchFamily="18" charset="0"/>
                <a:cs typeface="Times New Roman" pitchFamily="18" charset="0"/>
              </a:rPr>
              <a:t/>
            </a:r>
            <a:br>
              <a:rPr lang="en-US" altLang="ja-JP" sz="3700" b="1" dirty="0">
                <a:latin typeface="Times New Roman" pitchFamily="18" charset="0"/>
                <a:cs typeface="Times New Roman" pitchFamily="18" charset="0"/>
              </a:rPr>
            </a:br>
            <a:r>
              <a:rPr lang="en-US" altLang="ja-JP" sz="3700" b="1" dirty="0">
                <a:latin typeface="Times New Roman" pitchFamily="18" charset="0"/>
                <a:cs typeface="Times New Roman" pitchFamily="18" charset="0"/>
              </a:rPr>
              <a:t>This scam promises free conference fees and reimbursed airline ticket fees in exchange for paying for a hotel room at a hotel THAT DOES NOT EXIST. Victims pay money and NEVER RECEIVE THE CONFERENCE FEES OR ARLINE TICKET REIMBURSEMENT!!!</a:t>
            </a:r>
            <a:br>
              <a:rPr lang="en-US" altLang="ja-JP" sz="3700" b="1" dirty="0">
                <a:latin typeface="Times New Roman" pitchFamily="18" charset="0"/>
                <a:cs typeface="Times New Roman" pitchFamily="18" charset="0"/>
              </a:rPr>
            </a:br>
            <a:r>
              <a:rPr lang="en-US" altLang="ja-JP" sz="3700" b="1" dirty="0">
                <a:latin typeface="Times New Roman" pitchFamily="18" charset="0"/>
                <a:cs typeface="Times New Roman" pitchFamily="18" charset="0"/>
              </a:rPr>
              <a:t/>
            </a:r>
            <a:br>
              <a:rPr lang="en-US" altLang="ja-JP" sz="3700" b="1" dirty="0">
                <a:latin typeface="Times New Roman" pitchFamily="18" charset="0"/>
                <a:cs typeface="Times New Roman" pitchFamily="18" charset="0"/>
              </a:rPr>
            </a:br>
            <a:r>
              <a:rPr lang="en-US" altLang="ja-JP" sz="3700" b="1" dirty="0">
                <a:latin typeface="Times New Roman" pitchFamily="18" charset="0"/>
                <a:cs typeface="Times New Roman" pitchFamily="18" charset="0"/>
              </a:rPr>
              <a:t>This fake conference is "scheduled" to be held 25 - 29 November 2013 at the NON-EXISTENT Bolton Palace Hotel 165A Borough High </a:t>
            </a:r>
            <a:r>
              <a:rPr lang="en-US" altLang="ja-JP" sz="3700" b="1" dirty="0" err="1">
                <a:latin typeface="Times New Roman" pitchFamily="18" charset="0"/>
                <a:cs typeface="Times New Roman" pitchFamily="18" charset="0"/>
              </a:rPr>
              <a:t>Steet</a:t>
            </a:r>
            <a:r>
              <a:rPr lang="en-US" altLang="ja-JP" sz="3700" b="1" dirty="0">
                <a:latin typeface="Times New Roman" pitchFamily="18" charset="0"/>
                <a:cs typeface="Times New Roman" pitchFamily="18" charset="0"/>
              </a:rPr>
              <a:t> London SE1 1HR, United Kingdom.</a:t>
            </a:r>
            <a:br>
              <a:rPr lang="en-US" altLang="ja-JP" sz="3700" b="1" dirty="0">
                <a:latin typeface="Times New Roman" pitchFamily="18" charset="0"/>
                <a:cs typeface="Times New Roman" pitchFamily="18" charset="0"/>
              </a:rPr>
            </a:br>
            <a:r>
              <a:rPr lang="en-US" altLang="ja-JP" sz="3700" b="1" dirty="0">
                <a:latin typeface="Times New Roman" pitchFamily="18" charset="0"/>
                <a:cs typeface="Times New Roman" pitchFamily="18" charset="0"/>
              </a:rPr>
              <a:t/>
            </a:r>
            <a:br>
              <a:rPr lang="en-US" altLang="ja-JP" sz="3700" b="1" dirty="0">
                <a:latin typeface="Times New Roman" pitchFamily="18" charset="0"/>
                <a:cs typeface="Times New Roman" pitchFamily="18" charset="0"/>
              </a:rPr>
            </a:br>
            <a:r>
              <a:rPr lang="en-US" altLang="ja-JP" sz="3700" b="1" dirty="0">
                <a:latin typeface="Times New Roman" pitchFamily="18" charset="0"/>
                <a:cs typeface="Times New Roman" pitchFamily="18" charset="0"/>
              </a:rPr>
              <a:t>This scam's fake website ( </a:t>
            </a:r>
            <a:r>
              <a:rPr lang="en-US" altLang="ja-JP" sz="3700" b="1" dirty="0">
                <a:latin typeface="Times New Roman" pitchFamily="18" charset="0"/>
                <a:cs typeface="Times New Roman" pitchFamily="18" charset="0"/>
                <a:hlinkClick r:id="rId3"/>
              </a:rPr>
              <a:t>http://gcedst2013.org.uk/index.htm</a:t>
            </a:r>
            <a:r>
              <a:rPr lang="en-US" altLang="ja-JP" sz="3700" b="1" dirty="0">
                <a:latin typeface="Times New Roman" pitchFamily="18" charset="0"/>
                <a:cs typeface="Times New Roman" pitchFamily="18" charset="0"/>
              </a:rPr>
              <a:t> ) and the fake hotel's website ( </a:t>
            </a:r>
            <a:r>
              <a:rPr lang="en-US" altLang="ja-JP" sz="3700" b="1" dirty="0">
                <a:latin typeface="Times New Roman" pitchFamily="18" charset="0"/>
                <a:cs typeface="Times New Roman" pitchFamily="18" charset="0"/>
                <a:hlinkClick r:id="rId4"/>
              </a:rPr>
              <a:t>http://boltonpalacehotel.co.uk/index-2.html</a:t>
            </a:r>
            <a:r>
              <a:rPr lang="en-US" altLang="ja-JP" sz="3700" b="1" dirty="0">
                <a:latin typeface="Times New Roman" pitchFamily="18" charset="0"/>
                <a:cs typeface="Times New Roman" pitchFamily="18" charset="0"/>
              </a:rPr>
              <a:t> ) are in the process of being suspended.</a:t>
            </a:r>
            <a:br>
              <a:rPr lang="en-US" altLang="ja-JP" sz="3700" b="1" dirty="0">
                <a:latin typeface="Times New Roman" pitchFamily="18" charset="0"/>
                <a:cs typeface="Times New Roman" pitchFamily="18" charset="0"/>
              </a:rPr>
            </a:br>
            <a:r>
              <a:rPr lang="en-US" altLang="ja-JP" sz="3700" b="1" dirty="0">
                <a:latin typeface="Times New Roman" pitchFamily="18" charset="0"/>
                <a:cs typeface="Times New Roman" pitchFamily="18" charset="0"/>
              </a:rPr>
              <a:t/>
            </a:r>
            <a:br>
              <a:rPr lang="en-US" altLang="ja-JP" sz="3700" b="1" dirty="0">
                <a:latin typeface="Times New Roman" pitchFamily="18" charset="0"/>
                <a:cs typeface="Times New Roman" pitchFamily="18" charset="0"/>
              </a:rPr>
            </a:br>
            <a:r>
              <a:rPr lang="en-US" altLang="ja-JP" sz="3700" b="1" dirty="0">
                <a:latin typeface="Times New Roman" pitchFamily="18" charset="0"/>
                <a:cs typeface="Times New Roman" pitchFamily="18" charset="0"/>
              </a:rPr>
              <a:t>The fake conference claims the following contact information:</a:t>
            </a:r>
            <a:br>
              <a:rPr lang="en-US" altLang="ja-JP" sz="3700" b="1" dirty="0">
                <a:latin typeface="Times New Roman" pitchFamily="18" charset="0"/>
                <a:cs typeface="Times New Roman" pitchFamily="18" charset="0"/>
              </a:rPr>
            </a:br>
            <a:r>
              <a:rPr lang="en-US" altLang="ja-JP" sz="3700" b="1" dirty="0">
                <a:latin typeface="Times New Roman" pitchFamily="18" charset="0"/>
                <a:cs typeface="Times New Roman" pitchFamily="18" charset="0"/>
              </a:rPr>
              <a:t/>
            </a:r>
            <a:br>
              <a:rPr lang="en-US" altLang="ja-JP" sz="3700" b="1" dirty="0">
                <a:latin typeface="Times New Roman" pitchFamily="18" charset="0"/>
                <a:cs typeface="Times New Roman" pitchFamily="18" charset="0"/>
              </a:rPr>
            </a:br>
            <a:r>
              <a:rPr lang="en-US" altLang="ja-JP" sz="3700" b="1" dirty="0">
                <a:latin typeface="Times New Roman" pitchFamily="18" charset="0"/>
                <a:cs typeface="Times New Roman" pitchFamily="18" charset="0"/>
              </a:rPr>
              <a:t>Dr. Mike Lawrence</a:t>
            </a:r>
            <a:br>
              <a:rPr lang="en-US" altLang="ja-JP" sz="3700" b="1" dirty="0">
                <a:latin typeface="Times New Roman" pitchFamily="18" charset="0"/>
                <a:cs typeface="Times New Roman" pitchFamily="18" charset="0"/>
              </a:rPr>
            </a:br>
            <a:r>
              <a:rPr lang="en-US" altLang="ja-JP" sz="3700" b="1" dirty="0">
                <a:latin typeface="Times New Roman" pitchFamily="18" charset="0"/>
                <a:cs typeface="Times New Roman" pitchFamily="18" charset="0"/>
              </a:rPr>
              <a:t>Conference Chair </a:t>
            </a:r>
            <a:br>
              <a:rPr lang="en-US" altLang="ja-JP" sz="3700" b="1" dirty="0">
                <a:latin typeface="Times New Roman" pitchFamily="18" charset="0"/>
                <a:cs typeface="Times New Roman" pitchFamily="18" charset="0"/>
              </a:rPr>
            </a:br>
            <a:r>
              <a:rPr lang="en-US" altLang="ja-JP" sz="3700" b="1" dirty="0">
                <a:latin typeface="Times New Roman" pitchFamily="18" charset="0"/>
                <a:cs typeface="Times New Roman" pitchFamily="18" charset="0"/>
              </a:rPr>
              <a:t>241b, Hoe Street, </a:t>
            </a:r>
            <a:r>
              <a:rPr lang="en-US" altLang="ja-JP" sz="3700" b="1" dirty="0" err="1">
                <a:latin typeface="Times New Roman" pitchFamily="18" charset="0"/>
                <a:cs typeface="Times New Roman" pitchFamily="18" charset="0"/>
              </a:rPr>
              <a:t>Walthamstow</a:t>
            </a:r>
            <a:r>
              <a:rPr lang="en-US" altLang="ja-JP" sz="3700" b="1" dirty="0">
                <a:latin typeface="Times New Roman" pitchFamily="18" charset="0"/>
                <a:cs typeface="Times New Roman" pitchFamily="18" charset="0"/>
              </a:rPr>
              <a:t>, London, E17 9PP, United Kingdom</a:t>
            </a:r>
            <a:br>
              <a:rPr lang="en-US" altLang="ja-JP" sz="3700" b="1" dirty="0">
                <a:latin typeface="Times New Roman" pitchFamily="18" charset="0"/>
                <a:cs typeface="Times New Roman" pitchFamily="18" charset="0"/>
              </a:rPr>
            </a:br>
            <a:endParaRPr lang="en-US" altLang="ja-JP" sz="3700" b="1" dirty="0">
              <a:latin typeface="Times New Roman" pitchFamily="18" charset="0"/>
              <a:cs typeface="Times New Roman" pitchFamily="18" charset="0"/>
            </a:endParaRPr>
          </a:p>
          <a:p>
            <a:pPr marL="342900" indent="-342900">
              <a:spcBef>
                <a:spcPct val="20000"/>
              </a:spcBef>
              <a:defRPr/>
            </a:pPr>
            <a:r>
              <a:rPr lang="en-US" altLang="ja-JP" sz="3700" b="1" dirty="0">
                <a:latin typeface="Times New Roman" pitchFamily="18" charset="0"/>
                <a:cs typeface="Times New Roman" pitchFamily="18" charset="0"/>
              </a:rPr>
              <a:t>         Ph:</a:t>
            </a:r>
            <a:r>
              <a:rPr lang="en-US" altLang="ja-JP" sz="3700" b="1" dirty="0">
                <a:latin typeface="Times New Roman" pitchFamily="18" charset="0"/>
                <a:cs typeface="Times New Roman" pitchFamily="18" charset="0"/>
                <a:hlinkClick r:id="rId5"/>
              </a:rPr>
              <a:t>+447053828354</a:t>
            </a:r>
            <a:r>
              <a:rPr lang="en-US" altLang="ja-JP" sz="3700" b="1" dirty="0">
                <a:latin typeface="Times New Roman" pitchFamily="18" charset="0"/>
                <a:cs typeface="Times New Roman" pitchFamily="18" charset="0"/>
              </a:rPr>
              <a:t/>
            </a:r>
            <a:br>
              <a:rPr lang="en-US" altLang="ja-JP" sz="3700" b="1" dirty="0">
                <a:latin typeface="Times New Roman" pitchFamily="18" charset="0"/>
                <a:cs typeface="Times New Roman" pitchFamily="18" charset="0"/>
              </a:rPr>
            </a:br>
            <a:r>
              <a:rPr lang="en-US" altLang="ja-JP" sz="3700" b="1" dirty="0">
                <a:latin typeface="Times New Roman" pitchFamily="18" charset="0"/>
                <a:cs typeface="Times New Roman" pitchFamily="18" charset="0"/>
              </a:rPr>
              <a:t>Fax:</a:t>
            </a:r>
            <a:r>
              <a:rPr lang="en-US" altLang="ja-JP" sz="3700" b="1" dirty="0">
                <a:latin typeface="Times New Roman" pitchFamily="18" charset="0"/>
                <a:cs typeface="Times New Roman" pitchFamily="18" charset="0"/>
                <a:hlinkClick r:id="rId6"/>
              </a:rPr>
              <a:t>+448435241465</a:t>
            </a:r>
            <a:r>
              <a:rPr lang="en-US" altLang="ja-JP" sz="3700" b="1" dirty="0">
                <a:latin typeface="Times New Roman" pitchFamily="18" charset="0"/>
                <a:cs typeface="Times New Roman" pitchFamily="18" charset="0"/>
              </a:rPr>
              <a:t/>
            </a:r>
            <a:br>
              <a:rPr lang="en-US" altLang="ja-JP" sz="3700" b="1" dirty="0">
                <a:latin typeface="Times New Roman" pitchFamily="18" charset="0"/>
                <a:cs typeface="Times New Roman" pitchFamily="18" charset="0"/>
              </a:rPr>
            </a:br>
            <a:r>
              <a:rPr lang="en-US" altLang="ja-JP" sz="3700" b="1" dirty="0">
                <a:latin typeface="Times New Roman" pitchFamily="18" charset="0"/>
                <a:cs typeface="Times New Roman" pitchFamily="18" charset="0"/>
              </a:rPr>
              <a:t>Email: </a:t>
            </a:r>
            <a:r>
              <a:rPr lang="en-US" altLang="ja-JP" sz="3700" b="1" dirty="0">
                <a:latin typeface="Times New Roman" pitchFamily="18" charset="0"/>
                <a:cs typeface="Times New Roman" pitchFamily="18" charset="0"/>
                <a:hlinkClick r:id="rId7"/>
              </a:rPr>
              <a:t>conference@gcedst2013.org.uk</a:t>
            </a:r>
            <a:endParaRPr lang="ja-JP" altLang="en-US" sz="3700" dirty="0"/>
          </a:p>
        </p:txBody>
      </p:sp>
      <p:sp>
        <p:nvSpPr>
          <p:cNvPr id="7" name="正方形/長方形 6"/>
          <p:cNvSpPr/>
          <p:nvPr/>
        </p:nvSpPr>
        <p:spPr>
          <a:xfrm>
            <a:off x="5625237" y="1239232"/>
            <a:ext cx="5472608" cy="276999"/>
          </a:xfrm>
          <a:prstGeom prst="rect">
            <a:avLst/>
          </a:prstGeom>
        </p:spPr>
        <p:txBody>
          <a:bodyPr wrap="square">
            <a:spAutoFit/>
          </a:bodyPr>
          <a:lstStyle/>
          <a:p>
            <a:r>
              <a:rPr lang="en-US" altLang="ja-JP" sz="1200" b="1" dirty="0"/>
              <a:t>On Tue, Nov 5, 2013 at 1:41 AM, Sasaki </a:t>
            </a:r>
            <a:r>
              <a:rPr lang="en-US" altLang="ja-JP" sz="1200" b="1" dirty="0" err="1"/>
              <a:t>Jinichi</a:t>
            </a:r>
            <a:r>
              <a:rPr lang="en-US" altLang="ja-JP" sz="1200" b="1" dirty="0"/>
              <a:t> &lt;</a:t>
            </a:r>
            <a:r>
              <a:rPr lang="en-US" altLang="ja-JP" sz="1200" b="1" dirty="0">
                <a:hlinkClick r:id="rId8"/>
              </a:rPr>
              <a:t>jnsasaki@tk2.so-net.ne.jp</a:t>
            </a:r>
            <a:r>
              <a:rPr lang="en-US" altLang="ja-JP" sz="1200" b="1" dirty="0"/>
              <a:t>&gt; wrote:</a:t>
            </a:r>
            <a:endParaRPr lang="ja-JP" altLang="en-US" sz="1200" dirty="0"/>
          </a:p>
        </p:txBody>
      </p:sp>
      <p:sp>
        <p:nvSpPr>
          <p:cNvPr id="5" name="スライド番号プレースホルダ 4"/>
          <p:cNvSpPr>
            <a:spLocks noGrp="1"/>
          </p:cNvSpPr>
          <p:nvPr>
            <p:ph type="sldNum" sz="quarter" idx="12"/>
          </p:nvPr>
        </p:nvSpPr>
        <p:spPr/>
        <p:txBody>
          <a:bodyPr/>
          <a:lstStyle/>
          <a:p>
            <a:fld id="{091F0BC8-B8E2-4E08-96D2-2A74A9E5226E}" type="slidenum">
              <a:rPr kumimoji="1" lang="ja-JP" altLang="en-US" smtClean="0"/>
              <a:pPr/>
              <a:t>17</a:t>
            </a:fld>
            <a:endParaRPr kumimoji="1" lang="ja-JP" altLang="en-US"/>
          </a:p>
        </p:txBody>
      </p:sp>
      <p:sp>
        <p:nvSpPr>
          <p:cNvPr id="8" name="テキスト ボックス 7"/>
          <p:cNvSpPr txBox="1"/>
          <p:nvPr/>
        </p:nvSpPr>
        <p:spPr>
          <a:xfrm>
            <a:off x="2363732" y="192461"/>
            <a:ext cx="7681789" cy="954107"/>
          </a:xfrm>
          <a:prstGeom prst="rect">
            <a:avLst/>
          </a:prstGeom>
          <a:noFill/>
        </p:spPr>
        <p:txBody>
          <a:bodyPr wrap="square" rtlCol="0">
            <a:spAutoFit/>
          </a:bodyPr>
          <a:lstStyle/>
          <a:p>
            <a:r>
              <a:rPr lang="ja-JP" altLang="en-US" sz="2800" dirty="0" smtClean="0">
                <a:latin typeface="ＭＳ Ｐゴシック" panose="020B0600070205080204" pitchFamily="50" charset="-128"/>
                <a:ea typeface="ＭＳ Ｐゴシック" panose="020B0600070205080204" pitchFamily="50" charset="-128"/>
              </a:rPr>
              <a:t>◇</a:t>
            </a:r>
            <a:r>
              <a:rPr lang="ja-JP" altLang="en-US" sz="2800" dirty="0" smtClean="0">
                <a:latin typeface="HGP明朝E" pitchFamily="18" charset="-128"/>
                <a:ea typeface="HGP明朝E" pitchFamily="18" charset="-128"/>
              </a:rPr>
              <a:t>告発</a:t>
            </a:r>
            <a:r>
              <a:rPr lang="ja-JP" altLang="en-US" sz="2800" dirty="0" smtClean="0">
                <a:latin typeface="HGP明朝E" pitchFamily="18" charset="-128"/>
                <a:ea typeface="HGP明朝E" pitchFamily="18" charset="-128"/>
              </a:rPr>
              <a:t>文</a:t>
            </a:r>
            <a:r>
              <a:rPr lang="ja-JP" altLang="en-US" sz="2800" dirty="0" smtClean="0">
                <a:latin typeface="HGP明朝E" pitchFamily="18" charset="-128"/>
                <a:ea typeface="HGP明朝E" pitchFamily="18" charset="-128"/>
              </a:rPr>
              <a:t>を</a:t>
            </a:r>
            <a:r>
              <a:rPr lang="en-US" altLang="ja-JP" sz="2800" dirty="0" smtClean="0">
                <a:latin typeface="HGP明朝E" pitchFamily="18" charset="-128"/>
                <a:ea typeface="HGP明朝E" pitchFamily="18" charset="-128"/>
              </a:rPr>
              <a:t>Mike</a:t>
            </a:r>
            <a:r>
              <a:rPr lang="ja-JP" altLang="en-US" sz="2800" dirty="0" smtClean="0">
                <a:latin typeface="HGP明朝E" pitchFamily="18" charset="-128"/>
                <a:ea typeface="HGP明朝E" pitchFamily="18" charset="-128"/>
              </a:rPr>
              <a:t>へ送り返事を待つ。ここまでくれば</a:t>
            </a:r>
            <a:endParaRPr lang="en-US" altLang="ja-JP" sz="2800" dirty="0" smtClean="0">
              <a:latin typeface="HGP明朝E" pitchFamily="18" charset="-128"/>
              <a:ea typeface="HGP明朝E" pitchFamily="18" charset="-128"/>
            </a:endParaRPr>
          </a:p>
          <a:p>
            <a:r>
              <a:rPr lang="ja-JP" altLang="en-US" sz="2800" dirty="0">
                <a:latin typeface="HGP明朝E" pitchFamily="18" charset="-128"/>
                <a:ea typeface="HGP明朝E" pitchFamily="18" charset="-128"/>
              </a:rPr>
              <a:t>　</a:t>
            </a:r>
            <a:r>
              <a:rPr lang="ja-JP" altLang="en-US" sz="2800" dirty="0" smtClean="0">
                <a:latin typeface="HGP明朝E" pitchFamily="18" charset="-128"/>
                <a:ea typeface="HGP明朝E" pitchFamily="18" charset="-128"/>
              </a:rPr>
              <a:t>　　　　　　　　</a:t>
            </a:r>
            <a:r>
              <a:rPr lang="ja-JP" altLang="en-US" sz="2800" dirty="0" smtClean="0">
                <a:solidFill>
                  <a:srgbClr val="FF0000"/>
                </a:solidFill>
                <a:latin typeface="HGP明朝E" pitchFamily="18" charset="-128"/>
                <a:ea typeface="HGP明朝E" pitchFamily="18" charset="-128"/>
              </a:rPr>
              <a:t>私</a:t>
            </a:r>
            <a:r>
              <a:rPr lang="ja-JP" altLang="en-US" sz="2800" dirty="0" smtClean="0">
                <a:solidFill>
                  <a:srgbClr val="FF0000"/>
                </a:solidFill>
                <a:latin typeface="HGP明朝E" pitchFamily="18" charset="-128"/>
                <a:ea typeface="HGP明朝E" pitchFamily="18" charset="-128"/>
              </a:rPr>
              <a:t>と</a:t>
            </a:r>
            <a:r>
              <a:rPr lang="en-US" altLang="ja-JP" sz="2800" dirty="0" smtClean="0">
                <a:solidFill>
                  <a:srgbClr val="FF0000"/>
                </a:solidFill>
                <a:latin typeface="HGP明朝E" pitchFamily="18" charset="-128"/>
                <a:ea typeface="HGP明朝E" pitchFamily="18" charset="-128"/>
              </a:rPr>
              <a:t>Mike</a:t>
            </a:r>
            <a:r>
              <a:rPr lang="ja-JP" altLang="en-US" sz="2800" dirty="0" smtClean="0">
                <a:solidFill>
                  <a:srgbClr val="FF0000"/>
                </a:solidFill>
                <a:latin typeface="HGP明朝E" pitchFamily="18" charset="-128"/>
                <a:ea typeface="HGP明朝E" pitchFamily="18" charset="-128"/>
              </a:rPr>
              <a:t>間のゲームである</a:t>
            </a:r>
            <a:endParaRPr lang="ja-JP" altLang="en-US" sz="2800" dirty="0">
              <a:solidFill>
                <a:srgbClr val="FF0000"/>
              </a:solidFill>
              <a:latin typeface="HGP明朝E" pitchFamily="18" charset="-128"/>
              <a:ea typeface="HGP明朝E" pitchFamily="18" charset="-128"/>
            </a:endParaRPr>
          </a:p>
        </p:txBody>
      </p:sp>
      <p:sp>
        <p:nvSpPr>
          <p:cNvPr id="9" name="下矢印 8"/>
          <p:cNvSpPr/>
          <p:nvPr/>
        </p:nvSpPr>
        <p:spPr>
          <a:xfrm>
            <a:off x="4611215" y="2562673"/>
            <a:ext cx="360040" cy="288032"/>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テキスト ボックス 1"/>
          <p:cNvSpPr txBox="1"/>
          <p:nvPr/>
        </p:nvSpPr>
        <p:spPr>
          <a:xfrm>
            <a:off x="5337314" y="2481373"/>
            <a:ext cx="3647152" cy="369332"/>
          </a:xfrm>
          <a:prstGeom prst="rect">
            <a:avLst/>
          </a:prstGeom>
          <a:noFill/>
        </p:spPr>
        <p:txBody>
          <a:bodyPr wrap="none" rtlCol="0">
            <a:spAutoFit/>
          </a:bodyPr>
          <a:lstStyle/>
          <a:p>
            <a:r>
              <a:rPr lang="ja-JP" altLang="en-US" dirty="0" smtClean="0">
                <a:solidFill>
                  <a:srgbClr val="FF0000"/>
                </a:solidFill>
                <a:latin typeface="HG明朝E" panose="02020909000000000000" pitchFamily="17" charset="-128"/>
                <a:ea typeface="HG明朝E" panose="02020909000000000000" pitchFamily="17" charset="-128"/>
              </a:rPr>
              <a:t>添付で</a:t>
            </a:r>
            <a:r>
              <a:rPr lang="en-US" altLang="ja-JP" dirty="0" smtClean="0">
                <a:solidFill>
                  <a:srgbClr val="FF0000"/>
                </a:solidFill>
                <a:latin typeface="HG明朝E" panose="02020909000000000000" pitchFamily="17" charset="-128"/>
                <a:ea typeface="HG明朝E" panose="02020909000000000000" pitchFamily="17" charset="-128"/>
              </a:rPr>
              <a:t>Mike</a:t>
            </a:r>
            <a:r>
              <a:rPr lang="ja-JP" altLang="en-US" dirty="0" smtClean="0">
                <a:solidFill>
                  <a:srgbClr val="FF0000"/>
                </a:solidFill>
                <a:latin typeface="HG明朝E" panose="02020909000000000000" pitchFamily="17" charset="-128"/>
                <a:ea typeface="HG明朝E" panose="02020909000000000000" pitchFamily="17" charset="-128"/>
              </a:rPr>
              <a:t>に送った告発文（下）</a:t>
            </a:r>
            <a:endParaRPr kumimoji="1" lang="ja-JP" altLang="en-US" dirty="0">
              <a:solidFill>
                <a:srgbClr val="FF0000"/>
              </a:solidFill>
              <a:latin typeface="HG明朝E" panose="02020909000000000000" pitchFamily="17" charset="-128"/>
              <a:ea typeface="HG明朝E" panose="02020909000000000000" pitchFamily="17" charset="-128"/>
            </a:endParaRPr>
          </a:p>
        </p:txBody>
      </p:sp>
      <p:sp>
        <p:nvSpPr>
          <p:cNvPr id="3" name="フリーフォーム 2"/>
          <p:cNvSpPr/>
          <p:nvPr/>
        </p:nvSpPr>
        <p:spPr>
          <a:xfrm>
            <a:off x="5337313" y="2524539"/>
            <a:ext cx="3470369" cy="397565"/>
          </a:xfrm>
          <a:custGeom>
            <a:avLst/>
            <a:gdLst>
              <a:gd name="connsiteX0" fmla="*/ 129209 w 3470369"/>
              <a:gd name="connsiteY0" fmla="*/ 347870 h 397565"/>
              <a:gd name="connsiteX1" fmla="*/ 39757 w 3470369"/>
              <a:gd name="connsiteY1" fmla="*/ 337931 h 397565"/>
              <a:gd name="connsiteX2" fmla="*/ 19878 w 3470369"/>
              <a:gd name="connsiteY2" fmla="*/ 318052 h 397565"/>
              <a:gd name="connsiteX3" fmla="*/ 0 w 3470369"/>
              <a:gd name="connsiteY3" fmla="*/ 258418 h 397565"/>
              <a:gd name="connsiteX4" fmla="*/ 9939 w 3470369"/>
              <a:gd name="connsiteY4" fmla="*/ 119270 h 397565"/>
              <a:gd name="connsiteX5" fmla="*/ 39757 w 3470369"/>
              <a:gd name="connsiteY5" fmla="*/ 99391 h 397565"/>
              <a:gd name="connsiteX6" fmla="*/ 69574 w 3470369"/>
              <a:gd name="connsiteY6" fmla="*/ 39757 h 397565"/>
              <a:gd name="connsiteX7" fmla="*/ 119270 w 3470369"/>
              <a:gd name="connsiteY7" fmla="*/ 0 h 397565"/>
              <a:gd name="connsiteX8" fmla="*/ 556591 w 3470369"/>
              <a:gd name="connsiteY8" fmla="*/ 9939 h 397565"/>
              <a:gd name="connsiteX9" fmla="*/ 616226 w 3470369"/>
              <a:gd name="connsiteY9" fmla="*/ 19878 h 397565"/>
              <a:gd name="connsiteX10" fmla="*/ 695739 w 3470369"/>
              <a:gd name="connsiteY10" fmla="*/ 29818 h 397565"/>
              <a:gd name="connsiteX11" fmla="*/ 1262270 w 3470369"/>
              <a:gd name="connsiteY11" fmla="*/ 19878 h 397565"/>
              <a:gd name="connsiteX12" fmla="*/ 1709530 w 3470369"/>
              <a:gd name="connsiteY12" fmla="*/ 39757 h 397565"/>
              <a:gd name="connsiteX13" fmla="*/ 1798983 w 3470369"/>
              <a:gd name="connsiteY13" fmla="*/ 49696 h 397565"/>
              <a:gd name="connsiteX14" fmla="*/ 2971800 w 3470369"/>
              <a:gd name="connsiteY14" fmla="*/ 29818 h 397565"/>
              <a:gd name="connsiteX15" fmla="*/ 3061252 w 3470369"/>
              <a:gd name="connsiteY15" fmla="*/ 19878 h 397565"/>
              <a:gd name="connsiteX16" fmla="*/ 3130826 w 3470369"/>
              <a:gd name="connsiteY16" fmla="*/ 9939 h 397565"/>
              <a:gd name="connsiteX17" fmla="*/ 3339548 w 3470369"/>
              <a:gd name="connsiteY17" fmla="*/ 19878 h 397565"/>
              <a:gd name="connsiteX18" fmla="*/ 3379304 w 3470369"/>
              <a:gd name="connsiteY18" fmla="*/ 29818 h 397565"/>
              <a:gd name="connsiteX19" fmla="*/ 3438939 w 3470369"/>
              <a:gd name="connsiteY19" fmla="*/ 49696 h 397565"/>
              <a:gd name="connsiteX20" fmla="*/ 3468757 w 3470369"/>
              <a:gd name="connsiteY20" fmla="*/ 89452 h 397565"/>
              <a:gd name="connsiteX21" fmla="*/ 3458817 w 3470369"/>
              <a:gd name="connsiteY21" fmla="*/ 278296 h 397565"/>
              <a:gd name="connsiteX22" fmla="*/ 3448878 w 3470369"/>
              <a:gd name="connsiteY22" fmla="*/ 308113 h 397565"/>
              <a:gd name="connsiteX23" fmla="*/ 3429000 w 3470369"/>
              <a:gd name="connsiteY23" fmla="*/ 337931 h 397565"/>
              <a:gd name="connsiteX24" fmla="*/ 3399183 w 3470369"/>
              <a:gd name="connsiteY24" fmla="*/ 357809 h 397565"/>
              <a:gd name="connsiteX25" fmla="*/ 3269974 w 3470369"/>
              <a:gd name="connsiteY25" fmla="*/ 377687 h 397565"/>
              <a:gd name="connsiteX26" fmla="*/ 3210339 w 3470369"/>
              <a:gd name="connsiteY26" fmla="*/ 387626 h 397565"/>
              <a:gd name="connsiteX27" fmla="*/ 3130826 w 3470369"/>
              <a:gd name="connsiteY27" fmla="*/ 397565 h 397565"/>
              <a:gd name="connsiteX28" fmla="*/ 1709530 w 3470369"/>
              <a:gd name="connsiteY28" fmla="*/ 387626 h 397565"/>
              <a:gd name="connsiteX29" fmla="*/ 1331844 w 3470369"/>
              <a:gd name="connsiteY29" fmla="*/ 367748 h 397565"/>
              <a:gd name="connsiteX30" fmla="*/ 1282148 w 3470369"/>
              <a:gd name="connsiteY30" fmla="*/ 357809 h 397565"/>
              <a:gd name="connsiteX31" fmla="*/ 397565 w 3470369"/>
              <a:gd name="connsiteY31" fmla="*/ 367748 h 397565"/>
              <a:gd name="connsiteX32" fmla="*/ 129209 w 3470369"/>
              <a:gd name="connsiteY32" fmla="*/ 367748 h 397565"/>
              <a:gd name="connsiteX33" fmla="*/ 129209 w 3470369"/>
              <a:gd name="connsiteY33" fmla="*/ 347870 h 39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70369" h="397565">
                <a:moveTo>
                  <a:pt x="129209" y="347870"/>
                </a:moveTo>
                <a:cubicBezTo>
                  <a:pt x="114300" y="342901"/>
                  <a:pt x="68701" y="345825"/>
                  <a:pt x="39757" y="337931"/>
                </a:cubicBezTo>
                <a:cubicBezTo>
                  <a:pt x="30716" y="335465"/>
                  <a:pt x="24069" y="326434"/>
                  <a:pt x="19878" y="318052"/>
                </a:cubicBezTo>
                <a:cubicBezTo>
                  <a:pt x="10507" y="299311"/>
                  <a:pt x="0" y="258418"/>
                  <a:pt x="0" y="258418"/>
                </a:cubicBezTo>
                <a:cubicBezTo>
                  <a:pt x="3313" y="212035"/>
                  <a:pt x="-1339" y="164382"/>
                  <a:pt x="9939" y="119270"/>
                </a:cubicBezTo>
                <a:cubicBezTo>
                  <a:pt x="12836" y="107681"/>
                  <a:pt x="31310" y="107838"/>
                  <a:pt x="39757" y="99391"/>
                </a:cubicBezTo>
                <a:cubicBezTo>
                  <a:pt x="77456" y="61692"/>
                  <a:pt x="45324" y="80174"/>
                  <a:pt x="69574" y="39757"/>
                </a:cubicBezTo>
                <a:cubicBezTo>
                  <a:pt x="79017" y="24018"/>
                  <a:pt x="105724" y="9030"/>
                  <a:pt x="119270" y="0"/>
                </a:cubicBezTo>
                <a:lnTo>
                  <a:pt x="556591" y="9939"/>
                </a:lnTo>
                <a:cubicBezTo>
                  <a:pt x="576727" y="10744"/>
                  <a:pt x="596276" y="17028"/>
                  <a:pt x="616226" y="19878"/>
                </a:cubicBezTo>
                <a:cubicBezTo>
                  <a:pt x="642668" y="23656"/>
                  <a:pt x="669235" y="26505"/>
                  <a:pt x="695739" y="29818"/>
                </a:cubicBezTo>
                <a:lnTo>
                  <a:pt x="1262270" y="19878"/>
                </a:lnTo>
                <a:cubicBezTo>
                  <a:pt x="1300760" y="19878"/>
                  <a:pt x="1657315" y="37271"/>
                  <a:pt x="1709530" y="39757"/>
                </a:cubicBezTo>
                <a:cubicBezTo>
                  <a:pt x="1739348" y="43070"/>
                  <a:pt x="1768983" y="49932"/>
                  <a:pt x="1798983" y="49696"/>
                </a:cubicBezTo>
                <a:lnTo>
                  <a:pt x="2971800" y="29818"/>
                </a:lnTo>
                <a:lnTo>
                  <a:pt x="3061252" y="19878"/>
                </a:lnTo>
                <a:cubicBezTo>
                  <a:pt x="3084498" y="16972"/>
                  <a:pt x="3107399" y="9939"/>
                  <a:pt x="3130826" y="9939"/>
                </a:cubicBezTo>
                <a:cubicBezTo>
                  <a:pt x="3200479" y="9939"/>
                  <a:pt x="3269974" y="16565"/>
                  <a:pt x="3339548" y="19878"/>
                </a:cubicBezTo>
                <a:cubicBezTo>
                  <a:pt x="3352800" y="23191"/>
                  <a:pt x="3366220" y="25893"/>
                  <a:pt x="3379304" y="29818"/>
                </a:cubicBezTo>
                <a:cubicBezTo>
                  <a:pt x="3399374" y="35839"/>
                  <a:pt x="3438939" y="49696"/>
                  <a:pt x="3438939" y="49696"/>
                </a:cubicBezTo>
                <a:cubicBezTo>
                  <a:pt x="3448878" y="62948"/>
                  <a:pt x="3467322" y="72949"/>
                  <a:pt x="3468757" y="89452"/>
                </a:cubicBezTo>
                <a:cubicBezTo>
                  <a:pt x="3474218" y="152250"/>
                  <a:pt x="3464524" y="215520"/>
                  <a:pt x="3458817" y="278296"/>
                </a:cubicBezTo>
                <a:cubicBezTo>
                  <a:pt x="3457868" y="288730"/>
                  <a:pt x="3453563" y="298742"/>
                  <a:pt x="3448878" y="308113"/>
                </a:cubicBezTo>
                <a:cubicBezTo>
                  <a:pt x="3443536" y="318797"/>
                  <a:pt x="3437447" y="329484"/>
                  <a:pt x="3429000" y="337931"/>
                </a:cubicBezTo>
                <a:cubicBezTo>
                  <a:pt x="3420554" y="346378"/>
                  <a:pt x="3409867" y="352467"/>
                  <a:pt x="3399183" y="357809"/>
                </a:cubicBezTo>
                <a:cubicBezTo>
                  <a:pt x="3362766" y="376017"/>
                  <a:pt x="3300377" y="373887"/>
                  <a:pt x="3269974" y="377687"/>
                </a:cubicBezTo>
                <a:cubicBezTo>
                  <a:pt x="3249977" y="380187"/>
                  <a:pt x="3230289" y="384776"/>
                  <a:pt x="3210339" y="387626"/>
                </a:cubicBezTo>
                <a:cubicBezTo>
                  <a:pt x="3183897" y="391403"/>
                  <a:pt x="3157330" y="394252"/>
                  <a:pt x="3130826" y="397565"/>
                </a:cubicBezTo>
                <a:lnTo>
                  <a:pt x="1709530" y="387626"/>
                </a:lnTo>
                <a:cubicBezTo>
                  <a:pt x="1568870" y="386000"/>
                  <a:pt x="1460558" y="387550"/>
                  <a:pt x="1331844" y="367748"/>
                </a:cubicBezTo>
                <a:cubicBezTo>
                  <a:pt x="1315147" y="365179"/>
                  <a:pt x="1298713" y="361122"/>
                  <a:pt x="1282148" y="357809"/>
                </a:cubicBezTo>
                <a:lnTo>
                  <a:pt x="397565" y="367748"/>
                </a:lnTo>
                <a:cubicBezTo>
                  <a:pt x="168431" y="372472"/>
                  <a:pt x="550211" y="409848"/>
                  <a:pt x="129209" y="367748"/>
                </a:cubicBezTo>
                <a:cubicBezTo>
                  <a:pt x="124547" y="367282"/>
                  <a:pt x="144118" y="352839"/>
                  <a:pt x="129209" y="34787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1097861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5321" y="329692"/>
            <a:ext cx="10515600" cy="760398"/>
          </a:xfrm>
        </p:spPr>
        <p:txBody>
          <a:bodyPr>
            <a:noAutofit/>
          </a:bodyPr>
          <a:lstStyle/>
          <a:p>
            <a:pPr algn="ctr"/>
            <a:r>
              <a:rPr lang="en-US" altLang="ja-JP" sz="2800" dirty="0">
                <a:solidFill>
                  <a:srgbClr val="FF0000"/>
                </a:solidFill>
                <a:latin typeface="ＭＳ Ｐゴシック"/>
                <a:ea typeface="ＭＳ Ｐゴシック"/>
                <a:cs typeface="Times New Roman" pitchFamily="18" charset="0"/>
              </a:rPr>
              <a:t/>
            </a:r>
            <a:br>
              <a:rPr lang="en-US" altLang="ja-JP" sz="2800" dirty="0">
                <a:solidFill>
                  <a:srgbClr val="FF0000"/>
                </a:solidFill>
                <a:latin typeface="ＭＳ Ｐゴシック"/>
                <a:ea typeface="ＭＳ Ｐゴシック"/>
                <a:cs typeface="Times New Roman" pitchFamily="18" charset="0"/>
              </a:rPr>
            </a:br>
            <a:r>
              <a:rPr lang="ja-JP" altLang="en-US" sz="2800" dirty="0" smtClean="0">
                <a:latin typeface="ＭＳ Ｐゴシック" panose="020B0600070205080204" pitchFamily="50" charset="-128"/>
                <a:ea typeface="ＭＳ Ｐゴシック" panose="020B0600070205080204" pitchFamily="50" charset="-128"/>
              </a:rPr>
              <a:t>◇</a:t>
            </a:r>
            <a:r>
              <a:rPr lang="en-US" altLang="ja-JP" sz="2800" dirty="0" smtClean="0">
                <a:latin typeface="ＭＳ Ｐゴシック"/>
                <a:ea typeface="ＭＳ Ｐゴシック"/>
                <a:cs typeface="Times New Roman" pitchFamily="18" charset="0"/>
              </a:rPr>
              <a:t> </a:t>
            </a:r>
            <a:r>
              <a:rPr lang="en-US" altLang="ja-JP" sz="2800" dirty="0" smtClean="0">
                <a:latin typeface="HGP明朝E" pitchFamily="18" charset="-128"/>
                <a:ea typeface="HGP明朝E" pitchFamily="18" charset="-128"/>
              </a:rPr>
              <a:t>R. </a:t>
            </a:r>
            <a:r>
              <a:rPr lang="en-US" altLang="ja-JP" sz="2800" dirty="0">
                <a:latin typeface="HGP明朝E" pitchFamily="18" charset="-128"/>
                <a:ea typeface="HGP明朝E" pitchFamily="18" charset="-128"/>
              </a:rPr>
              <a:t>Mike</a:t>
            </a:r>
            <a:r>
              <a:rPr lang="ja-JP" altLang="en-US" sz="2800" dirty="0">
                <a:latin typeface="HGP明朝E" pitchFamily="18" charset="-128"/>
                <a:ea typeface="HGP明朝E" pitchFamily="18" charset="-128"/>
              </a:rPr>
              <a:t>からの</a:t>
            </a:r>
            <a:r>
              <a:rPr lang="ja-JP" altLang="en-US" sz="2800" dirty="0" smtClean="0">
                <a:latin typeface="HGP明朝E" pitchFamily="18" charset="-128"/>
                <a:ea typeface="HGP明朝E" pitchFamily="18" charset="-128"/>
              </a:rPr>
              <a:t>返事</a:t>
            </a:r>
            <a:r>
              <a:rPr lang="ja-JP" altLang="en-US" sz="2800" dirty="0" smtClean="0">
                <a:latin typeface="HGP明朝E" pitchFamily="18" charset="-128"/>
                <a:ea typeface="HGP明朝E" pitchFamily="18" charset="-128"/>
              </a:rPr>
              <a:t>は・・・</a:t>
            </a:r>
            <a:r>
              <a:rPr lang="ja-JP" altLang="en-US" sz="2800" dirty="0">
                <a:latin typeface="HGP明朝E" pitchFamily="18" charset="-128"/>
                <a:ea typeface="HGP明朝E" pitchFamily="18" charset="-128"/>
              </a:rPr>
              <a:t/>
            </a:r>
            <a:br>
              <a:rPr lang="ja-JP" altLang="en-US" sz="2800" dirty="0">
                <a:latin typeface="HGP明朝E" pitchFamily="18" charset="-128"/>
                <a:ea typeface="HGP明朝E" pitchFamily="18" charset="-128"/>
              </a:rPr>
            </a:br>
            <a:endParaRPr lang="ja-JP" altLang="en-US" sz="2800" dirty="0">
              <a:latin typeface="Times New Roman" pitchFamily="18" charset="0"/>
              <a:cs typeface="Times New Roman" pitchFamily="18" charset="0"/>
            </a:endParaRPr>
          </a:p>
        </p:txBody>
      </p:sp>
      <p:sp>
        <p:nvSpPr>
          <p:cNvPr id="4" name="スライド番号プレースホルダ 3"/>
          <p:cNvSpPr>
            <a:spLocks noGrp="1"/>
          </p:cNvSpPr>
          <p:nvPr>
            <p:ph type="sldNum" sz="quarter" idx="12"/>
          </p:nvPr>
        </p:nvSpPr>
        <p:spPr/>
        <p:txBody>
          <a:bodyPr/>
          <a:lstStyle/>
          <a:p>
            <a:fld id="{091F0BC8-B8E2-4E08-96D2-2A74A9E5226E}" type="slidenum">
              <a:rPr kumimoji="1" lang="ja-JP" altLang="en-US" smtClean="0"/>
              <a:pPr/>
              <a:t>18</a:t>
            </a:fld>
            <a:endParaRPr kumimoji="1" lang="ja-JP" altLang="en-US"/>
          </a:p>
        </p:txBody>
      </p:sp>
      <p:sp>
        <p:nvSpPr>
          <p:cNvPr id="5" name="コンテンツ プレースホルダ 2"/>
          <p:cNvSpPr>
            <a:spLocks noGrp="1"/>
          </p:cNvSpPr>
          <p:nvPr>
            <p:ph idx="1"/>
          </p:nvPr>
        </p:nvSpPr>
        <p:spPr>
          <a:xfrm>
            <a:off x="665921" y="1957659"/>
            <a:ext cx="11121887" cy="4581253"/>
          </a:xfrm>
          <a:noFill/>
          <a:ln w="9525">
            <a:solidFill>
              <a:schemeClr val="accent1"/>
            </a:solidFill>
          </a:ln>
        </p:spPr>
        <p:txBody>
          <a:bodyPr>
            <a:normAutofit fontScale="55000" lnSpcReduction="20000"/>
          </a:bodyPr>
          <a:lstStyle/>
          <a:p>
            <a:pPr>
              <a:buNone/>
            </a:pPr>
            <a:r>
              <a:rPr lang="en-US" altLang="ja-JP" sz="3600" b="1" dirty="0">
                <a:latin typeface="Times New Roman" pitchFamily="18" charset="0"/>
                <a:cs typeface="Times New Roman" pitchFamily="18" charset="0"/>
              </a:rPr>
              <a:t>       </a:t>
            </a:r>
            <a:r>
              <a:rPr lang="en-US" altLang="ja-JP" sz="3300" dirty="0">
                <a:latin typeface="Times New Roman" pitchFamily="18" charset="0"/>
                <a:cs typeface="Times New Roman" pitchFamily="18" charset="0"/>
              </a:rPr>
              <a:t>Dear Dr. </a:t>
            </a:r>
            <a:r>
              <a:rPr lang="en-US" altLang="ja-JP" sz="3300" dirty="0" err="1">
                <a:latin typeface="Times New Roman" pitchFamily="18" charset="0"/>
                <a:cs typeface="Times New Roman" pitchFamily="18" charset="0"/>
              </a:rPr>
              <a:t>Jin-Ichi</a:t>
            </a:r>
            <a:r>
              <a:rPr lang="en-US" altLang="ja-JP" sz="3300" dirty="0">
                <a:latin typeface="Times New Roman" pitchFamily="18" charset="0"/>
                <a:cs typeface="Times New Roman" pitchFamily="18" charset="0"/>
              </a:rPr>
              <a:t> Sasaki,</a:t>
            </a:r>
            <a:br>
              <a:rPr lang="en-US" altLang="ja-JP" sz="3300" dirty="0">
                <a:latin typeface="Times New Roman" pitchFamily="18" charset="0"/>
                <a:cs typeface="Times New Roman" pitchFamily="18" charset="0"/>
              </a:rPr>
            </a:br>
            <a:r>
              <a:rPr lang="en-US" altLang="ja-JP" sz="3300" dirty="0" err="1">
                <a:latin typeface="Times New Roman" pitchFamily="18" charset="0"/>
                <a:cs typeface="Times New Roman" pitchFamily="18" charset="0"/>
              </a:rPr>
              <a:t>Hirosaki</a:t>
            </a:r>
            <a:r>
              <a:rPr lang="en-US" altLang="ja-JP" sz="3300" dirty="0">
                <a:latin typeface="Times New Roman" pitchFamily="18" charset="0"/>
                <a:cs typeface="Times New Roman" pitchFamily="18" charset="0"/>
              </a:rPr>
              <a:t> University of Health Science, Japan</a:t>
            </a:r>
            <a:r>
              <a:rPr lang="en-US" altLang="ja-JP" sz="3300" dirty="0" smtClean="0">
                <a:latin typeface="Times New Roman" pitchFamily="18" charset="0"/>
                <a:cs typeface="Times New Roman" pitchFamily="18" charset="0"/>
              </a:rPr>
              <a:t>.</a:t>
            </a:r>
          </a:p>
          <a:p>
            <a:pPr>
              <a:buNone/>
            </a:pPr>
            <a:endParaRPr lang="en-US" altLang="ja-JP" sz="3600" dirty="0" smtClean="0"/>
          </a:p>
          <a:p>
            <a:pPr>
              <a:buNone/>
            </a:pPr>
            <a:r>
              <a:rPr lang="en-US" altLang="ja-JP" sz="3600" dirty="0"/>
              <a:t>           </a:t>
            </a:r>
            <a:r>
              <a:rPr lang="en-US" altLang="ja-JP" sz="3600" dirty="0" smtClean="0">
                <a:solidFill>
                  <a:srgbClr val="FF0000"/>
                </a:solidFill>
                <a:latin typeface="Times New Roman" pitchFamily="18" charset="0"/>
                <a:cs typeface="Times New Roman" pitchFamily="18" charset="0"/>
              </a:rPr>
              <a:t>Someone </a:t>
            </a:r>
            <a:r>
              <a:rPr lang="en-US" altLang="ja-JP" sz="3600" dirty="0">
                <a:solidFill>
                  <a:srgbClr val="FF0000"/>
                </a:solidFill>
                <a:latin typeface="Times New Roman" pitchFamily="18" charset="0"/>
                <a:cs typeface="Times New Roman" pitchFamily="18" charset="0"/>
              </a:rPr>
              <a:t>from Ukraine wanted to tarnish the image of our organization because his paper was not accepted. Everything about our conference is 100% legal</a:t>
            </a:r>
            <a:r>
              <a:rPr lang="en-US" altLang="ja-JP" sz="3600" dirty="0" smtClean="0">
                <a:solidFill>
                  <a:srgbClr val="FF0000"/>
                </a:solidFill>
                <a:latin typeface="Times New Roman" pitchFamily="18" charset="0"/>
                <a:cs typeface="Times New Roman" pitchFamily="18" charset="0"/>
              </a:rPr>
              <a:t>.</a:t>
            </a:r>
            <a:endParaRPr lang="en-US" altLang="ja-JP" sz="3600" dirty="0" smtClean="0"/>
          </a:p>
          <a:p>
            <a:pPr>
              <a:buNone/>
            </a:pPr>
            <a:r>
              <a:rPr lang="en-US" altLang="ja-JP" sz="2900" dirty="0" smtClean="0">
                <a:latin typeface="Times New Roman" panose="02020603050405020304" pitchFamily="18" charset="0"/>
                <a:cs typeface="Times New Roman" panose="02020603050405020304" pitchFamily="18" charset="0"/>
              </a:rPr>
              <a:t>           </a:t>
            </a:r>
            <a:r>
              <a:rPr lang="en-US" altLang="ja-JP" sz="2900" dirty="0">
                <a:latin typeface="Times New Roman" panose="02020603050405020304" pitchFamily="18" charset="0"/>
                <a:cs typeface="Times New Roman" panose="02020603050405020304" pitchFamily="18" charset="0"/>
              </a:rPr>
              <a:t>We look forward to meeting your delegation in London!</a:t>
            </a:r>
          </a:p>
          <a:p>
            <a:pPr>
              <a:buNone/>
            </a:pPr>
            <a:r>
              <a:rPr lang="en-US" altLang="ja-JP" sz="2900" dirty="0">
                <a:latin typeface="Times New Roman" panose="02020603050405020304" pitchFamily="18" charset="0"/>
                <a:cs typeface="Times New Roman" panose="02020603050405020304" pitchFamily="18" charset="0"/>
              </a:rPr>
              <a:t>           Congratulations</a:t>
            </a:r>
            <a:r>
              <a:rPr lang="en-US" altLang="ja-JP" sz="2900" dirty="0" smtClean="0">
                <a:latin typeface="Times New Roman" panose="02020603050405020304" pitchFamily="18" charset="0"/>
                <a:cs typeface="Times New Roman" panose="02020603050405020304" pitchFamily="18" charset="0"/>
              </a:rPr>
              <a:t>!!</a:t>
            </a:r>
            <a:endParaRPr lang="en-US" altLang="ja-JP" sz="2900" dirty="0">
              <a:latin typeface="Times New Roman" panose="02020603050405020304" pitchFamily="18" charset="0"/>
              <a:cs typeface="Times New Roman" panose="02020603050405020304" pitchFamily="18" charset="0"/>
            </a:endParaRPr>
          </a:p>
          <a:p>
            <a:pPr>
              <a:buNone/>
            </a:pPr>
            <a:r>
              <a:rPr lang="en-US" altLang="ja-JP" sz="2900" dirty="0">
                <a:latin typeface="Times New Roman" panose="02020603050405020304" pitchFamily="18" charset="0"/>
                <a:cs typeface="Times New Roman" panose="02020603050405020304" pitchFamily="18" charset="0"/>
              </a:rPr>
              <a:t>           Regards</a:t>
            </a:r>
            <a:r>
              <a:rPr lang="en-US" altLang="ja-JP" sz="2900" dirty="0" smtClean="0">
                <a:latin typeface="Times New Roman" panose="02020603050405020304" pitchFamily="18" charset="0"/>
                <a:cs typeface="Times New Roman" panose="02020603050405020304" pitchFamily="18" charset="0"/>
              </a:rPr>
              <a:t>,         </a:t>
            </a:r>
          </a:p>
          <a:p>
            <a:pPr>
              <a:buNone/>
            </a:pPr>
            <a:r>
              <a:rPr lang="ja-JP" altLang="en-US" sz="2900" dirty="0">
                <a:latin typeface="Times New Roman" panose="02020603050405020304" pitchFamily="18" charset="0"/>
                <a:cs typeface="Times New Roman" panose="02020603050405020304" pitchFamily="18" charset="0"/>
              </a:rPr>
              <a:t>　</a:t>
            </a:r>
            <a:r>
              <a:rPr lang="ja-JP" altLang="en-US" sz="2900" dirty="0" smtClean="0">
                <a:latin typeface="Times New Roman" panose="02020603050405020304" pitchFamily="18" charset="0"/>
                <a:cs typeface="Times New Roman" panose="02020603050405020304" pitchFamily="18" charset="0"/>
              </a:rPr>
              <a:t>　</a:t>
            </a:r>
            <a:r>
              <a:rPr lang="en-US" altLang="ja-JP" sz="2900" dirty="0" smtClean="0">
                <a:latin typeface="Times New Roman" panose="02020603050405020304" pitchFamily="18" charset="0"/>
                <a:cs typeface="Times New Roman" panose="02020603050405020304" pitchFamily="18" charset="0"/>
              </a:rPr>
              <a:t> </a:t>
            </a:r>
            <a:r>
              <a:rPr lang="en-US" altLang="ja-JP" sz="2900" dirty="0">
                <a:latin typeface="Times New Roman" panose="02020603050405020304" pitchFamily="18" charset="0"/>
                <a:cs typeface="Times New Roman" panose="02020603050405020304" pitchFamily="18" charset="0"/>
              </a:rPr>
              <a:t>Dr. Mike Lawrence</a:t>
            </a:r>
            <a:r>
              <a:rPr lang="en-US" altLang="ja-JP" sz="2900" dirty="0" smtClean="0">
                <a:latin typeface="Times New Roman" panose="02020603050405020304" pitchFamily="18" charset="0"/>
                <a:cs typeface="Times New Roman" panose="02020603050405020304" pitchFamily="18" charset="0"/>
              </a:rPr>
              <a:t>,</a:t>
            </a:r>
          </a:p>
          <a:p>
            <a:pPr>
              <a:buNone/>
            </a:pPr>
            <a:r>
              <a:rPr lang="ja-JP" altLang="en-US" sz="2900" dirty="0" smtClean="0">
                <a:latin typeface="Times New Roman" panose="02020603050405020304" pitchFamily="18" charset="0"/>
                <a:cs typeface="Times New Roman" panose="02020603050405020304" pitchFamily="18" charset="0"/>
              </a:rPr>
              <a:t>　　</a:t>
            </a:r>
            <a:r>
              <a:rPr lang="en-US" altLang="ja-JP" sz="2900" dirty="0" smtClean="0">
                <a:latin typeface="Times New Roman" panose="02020603050405020304" pitchFamily="18" charset="0"/>
                <a:cs typeface="Times New Roman" panose="02020603050405020304" pitchFamily="18" charset="0"/>
              </a:rPr>
              <a:t> </a:t>
            </a:r>
            <a:r>
              <a:rPr lang="en-US" altLang="ja-JP" sz="2900" dirty="0">
                <a:latin typeface="Times New Roman" panose="02020603050405020304" pitchFamily="18" charset="0"/>
                <a:cs typeface="Times New Roman" panose="02020603050405020304" pitchFamily="18" charset="0"/>
              </a:rPr>
              <a:t>Conference Chairman</a:t>
            </a:r>
            <a:br>
              <a:rPr lang="en-US" altLang="ja-JP" sz="2900" dirty="0">
                <a:latin typeface="Times New Roman" panose="02020603050405020304" pitchFamily="18" charset="0"/>
                <a:cs typeface="Times New Roman" panose="02020603050405020304" pitchFamily="18" charset="0"/>
              </a:rPr>
            </a:br>
            <a:r>
              <a:rPr lang="en-US" altLang="ja-JP" sz="2900" dirty="0">
                <a:latin typeface="Times New Roman" panose="02020603050405020304" pitchFamily="18" charset="0"/>
                <a:cs typeface="Times New Roman" panose="02020603050405020304" pitchFamily="18" charset="0"/>
              </a:rPr>
              <a:t> 241b, Hoe Street, </a:t>
            </a:r>
            <a:r>
              <a:rPr lang="en-US" altLang="ja-JP" sz="2900" dirty="0" err="1">
                <a:latin typeface="Times New Roman" panose="02020603050405020304" pitchFamily="18" charset="0"/>
                <a:cs typeface="Times New Roman" panose="02020603050405020304" pitchFamily="18" charset="0"/>
              </a:rPr>
              <a:t>Walthamstow</a:t>
            </a:r>
            <a:r>
              <a:rPr lang="en-US" altLang="ja-JP" sz="2900" dirty="0">
                <a:latin typeface="Times New Roman" panose="02020603050405020304" pitchFamily="18" charset="0"/>
                <a:cs typeface="Times New Roman" panose="02020603050405020304" pitchFamily="18" charset="0"/>
              </a:rPr>
              <a:t>,</a:t>
            </a:r>
            <a:br>
              <a:rPr lang="en-US" altLang="ja-JP" sz="2900" dirty="0">
                <a:latin typeface="Times New Roman" panose="02020603050405020304" pitchFamily="18" charset="0"/>
                <a:cs typeface="Times New Roman" panose="02020603050405020304" pitchFamily="18" charset="0"/>
              </a:rPr>
            </a:br>
            <a:r>
              <a:rPr lang="en-US" altLang="ja-JP" sz="2900" dirty="0">
                <a:latin typeface="Times New Roman" panose="02020603050405020304" pitchFamily="18" charset="0"/>
                <a:cs typeface="Times New Roman" panose="02020603050405020304" pitchFamily="18" charset="0"/>
              </a:rPr>
              <a:t> London, E17 9PP, United Kingdom. </a:t>
            </a:r>
            <a:br>
              <a:rPr lang="en-US" altLang="ja-JP" sz="2900" dirty="0">
                <a:latin typeface="Times New Roman" panose="02020603050405020304" pitchFamily="18" charset="0"/>
                <a:cs typeface="Times New Roman" panose="02020603050405020304" pitchFamily="18" charset="0"/>
              </a:rPr>
            </a:br>
            <a:r>
              <a:rPr lang="en-US" altLang="ja-JP" sz="2900" dirty="0">
                <a:latin typeface="Times New Roman" panose="02020603050405020304" pitchFamily="18" charset="0"/>
                <a:cs typeface="Times New Roman" panose="02020603050405020304" pitchFamily="18" charset="0"/>
              </a:rPr>
              <a:t> Ph: +44Â </a:t>
            </a:r>
            <a:r>
              <a:rPr lang="en-US" altLang="ja-JP" sz="2900" dirty="0">
                <a:latin typeface="Times New Roman" panose="02020603050405020304" pitchFamily="18" charset="0"/>
                <a:cs typeface="Times New Roman" panose="02020603050405020304" pitchFamily="18" charset="0"/>
                <a:hlinkClick r:id="rId2"/>
              </a:rPr>
              <a:t>7053828354</a:t>
            </a:r>
            <a:r>
              <a:rPr lang="en-US" altLang="ja-JP" sz="2900" dirty="0">
                <a:latin typeface="Times New Roman" panose="02020603050405020304" pitchFamily="18" charset="0"/>
                <a:cs typeface="Times New Roman" panose="02020603050405020304" pitchFamily="18" charset="0"/>
              </a:rPr>
              <a:t/>
            </a:r>
            <a:br>
              <a:rPr lang="en-US" altLang="ja-JP" sz="2900" dirty="0">
                <a:latin typeface="Times New Roman" panose="02020603050405020304" pitchFamily="18" charset="0"/>
                <a:cs typeface="Times New Roman" panose="02020603050405020304" pitchFamily="18" charset="0"/>
              </a:rPr>
            </a:br>
            <a:r>
              <a:rPr lang="en-US" altLang="ja-JP" sz="2900" dirty="0">
                <a:latin typeface="Times New Roman" panose="02020603050405020304" pitchFamily="18" charset="0"/>
                <a:cs typeface="Times New Roman" panose="02020603050405020304" pitchFamily="18" charset="0"/>
              </a:rPr>
              <a:t> Fax: +44Â </a:t>
            </a:r>
            <a:r>
              <a:rPr lang="en-US" altLang="ja-JP" sz="2900" dirty="0">
                <a:latin typeface="Times New Roman" panose="02020603050405020304" pitchFamily="18" charset="0"/>
                <a:cs typeface="Times New Roman" panose="02020603050405020304" pitchFamily="18" charset="0"/>
                <a:hlinkClick r:id="rId3"/>
              </a:rPr>
              <a:t>8435241465</a:t>
            </a:r>
            <a:r>
              <a:rPr lang="en-US" altLang="ja-JP" sz="2900" dirty="0">
                <a:latin typeface="Times New Roman" panose="02020603050405020304" pitchFamily="18" charset="0"/>
                <a:cs typeface="Times New Roman" panose="02020603050405020304" pitchFamily="18" charset="0"/>
              </a:rPr>
              <a:t> </a:t>
            </a:r>
            <a:br>
              <a:rPr lang="en-US" altLang="ja-JP" sz="2900" dirty="0">
                <a:latin typeface="Times New Roman" panose="02020603050405020304" pitchFamily="18" charset="0"/>
                <a:cs typeface="Times New Roman" panose="02020603050405020304" pitchFamily="18" charset="0"/>
              </a:rPr>
            </a:br>
            <a:r>
              <a:rPr lang="en-US" altLang="ja-JP" sz="2900" dirty="0">
                <a:latin typeface="Times New Roman" panose="02020603050405020304" pitchFamily="18" charset="0"/>
                <a:cs typeface="Times New Roman" panose="02020603050405020304" pitchFamily="18" charset="0"/>
              </a:rPr>
              <a:t> </a:t>
            </a:r>
            <a:r>
              <a:rPr lang="en-US" altLang="ja-JP" sz="2900" dirty="0" err="1">
                <a:latin typeface="Times New Roman" panose="02020603050405020304" pitchFamily="18" charset="0"/>
                <a:cs typeface="Times New Roman" panose="02020603050405020304" pitchFamily="18" charset="0"/>
              </a:rPr>
              <a:t>Email:Â</a:t>
            </a:r>
            <a:r>
              <a:rPr lang="en-US" altLang="ja-JP" sz="2900" dirty="0">
                <a:latin typeface="Times New Roman" panose="02020603050405020304" pitchFamily="18" charset="0"/>
                <a:cs typeface="Times New Roman" panose="02020603050405020304" pitchFamily="18" charset="0"/>
              </a:rPr>
              <a:t> </a:t>
            </a:r>
            <a:r>
              <a:rPr lang="en-US" altLang="ja-JP" sz="2900" u="sng" dirty="0" smtClean="0">
                <a:latin typeface="Times New Roman" panose="02020603050405020304" pitchFamily="18" charset="0"/>
                <a:cs typeface="Times New Roman" panose="02020603050405020304" pitchFamily="18" charset="0"/>
                <a:hlinkClick r:id="rId4"/>
              </a:rPr>
              <a:t>conference@gcedst2013.org.uk</a:t>
            </a:r>
            <a:r>
              <a:rPr lang="en-US" altLang="ja-JP" sz="2900" u="sng" dirty="0" smtClean="0">
                <a:latin typeface="Times New Roman" panose="02020603050405020304" pitchFamily="18" charset="0"/>
                <a:cs typeface="Times New Roman" panose="02020603050405020304" pitchFamily="18" charset="0"/>
              </a:rPr>
              <a:t>         </a:t>
            </a:r>
            <a:endParaRPr lang="en-US" altLang="ja-JP" sz="2900" u="sng" dirty="0">
              <a:latin typeface="Times New Roman" panose="02020603050405020304" pitchFamily="18" charset="0"/>
              <a:cs typeface="Times New Roman" panose="02020603050405020304" pitchFamily="18" charset="0"/>
            </a:endParaRPr>
          </a:p>
          <a:p>
            <a:pPr>
              <a:buNone/>
            </a:pPr>
            <a:r>
              <a:rPr lang="en-US" altLang="ja-JP" sz="2900" dirty="0">
                <a:latin typeface="Times New Roman" panose="02020603050405020304" pitchFamily="18" charset="0"/>
                <a:cs typeface="Times New Roman" panose="02020603050405020304" pitchFamily="18" charset="0"/>
              </a:rPr>
              <a:t>         </a:t>
            </a:r>
            <a:r>
              <a:rPr lang="ja-JP" altLang="en-US" sz="2900" dirty="0">
                <a:latin typeface="Times New Roman" panose="02020603050405020304" pitchFamily="18" charset="0"/>
                <a:cs typeface="Times New Roman" panose="02020603050405020304" pitchFamily="18" charset="0"/>
              </a:rPr>
              <a:t> </a:t>
            </a:r>
            <a:r>
              <a:rPr lang="en-US" altLang="ja-JP" sz="2900" dirty="0">
                <a:latin typeface="Times New Roman" panose="02020603050405020304" pitchFamily="18" charset="0"/>
                <a:cs typeface="Times New Roman" panose="02020603050405020304" pitchFamily="18" charset="0"/>
              </a:rPr>
              <a:t> </a:t>
            </a:r>
            <a:r>
              <a:rPr lang="en-US" altLang="ja-JP" sz="2900" u="sng" dirty="0">
                <a:latin typeface="Times New Roman" panose="02020603050405020304" pitchFamily="18" charset="0"/>
                <a:cs typeface="Times New Roman" panose="02020603050405020304" pitchFamily="18" charset="0"/>
              </a:rPr>
              <a:t>Important Dates</a:t>
            </a:r>
            <a:r>
              <a:rPr lang="en-US" altLang="ja-JP" sz="2900" dirty="0">
                <a:latin typeface="Times New Roman" panose="02020603050405020304" pitchFamily="18" charset="0"/>
                <a:cs typeface="Times New Roman" panose="02020603050405020304" pitchFamily="18" charset="0"/>
              </a:rPr>
              <a:t/>
            </a:r>
            <a:br>
              <a:rPr lang="en-US" altLang="ja-JP" sz="2900" dirty="0">
                <a:latin typeface="Times New Roman" panose="02020603050405020304" pitchFamily="18" charset="0"/>
                <a:cs typeface="Times New Roman" panose="02020603050405020304" pitchFamily="18" charset="0"/>
              </a:rPr>
            </a:br>
            <a:r>
              <a:rPr lang="en-US" altLang="ja-JP" sz="2900" dirty="0">
                <a:latin typeface="Times New Roman" panose="02020603050405020304" pitchFamily="18" charset="0"/>
                <a:cs typeface="Times New Roman" panose="02020603050405020304" pitchFamily="18" charset="0"/>
              </a:rPr>
              <a:t> Deadline For Abstract Submission: 26th September, 2013</a:t>
            </a:r>
            <a:br>
              <a:rPr lang="en-US" altLang="ja-JP" sz="2900" dirty="0">
                <a:latin typeface="Times New Roman" panose="02020603050405020304" pitchFamily="18" charset="0"/>
                <a:cs typeface="Times New Roman" panose="02020603050405020304" pitchFamily="18" charset="0"/>
              </a:rPr>
            </a:br>
            <a:r>
              <a:rPr lang="en-US" altLang="ja-JP" sz="2900" dirty="0">
                <a:latin typeface="Times New Roman" panose="02020603050405020304" pitchFamily="18" charset="0"/>
                <a:cs typeface="Times New Roman" panose="02020603050405020304" pitchFamily="18" charset="0"/>
              </a:rPr>
              <a:t> Final Paper Submissions: 29th October, 2013</a:t>
            </a:r>
            <a:br>
              <a:rPr lang="en-US" altLang="ja-JP" sz="2900" dirty="0">
                <a:latin typeface="Times New Roman" panose="02020603050405020304" pitchFamily="18" charset="0"/>
                <a:cs typeface="Times New Roman" panose="02020603050405020304" pitchFamily="18" charset="0"/>
              </a:rPr>
            </a:br>
            <a:r>
              <a:rPr lang="en-US" altLang="ja-JP" sz="2900" dirty="0">
                <a:latin typeface="Times New Roman" panose="02020603050405020304" pitchFamily="18" charset="0"/>
                <a:cs typeface="Times New Roman" panose="02020603050405020304" pitchFamily="18" charset="0"/>
              </a:rPr>
              <a:t> GCEDST 2013 Conference Dates: 25-29 November, 2013</a:t>
            </a:r>
            <a:endParaRPr kumimoji="1" lang="ja-JP" altLang="en-US" sz="2900" dirty="0">
              <a:latin typeface="Times New Roman" panose="02020603050405020304" pitchFamily="18" charset="0"/>
              <a:cs typeface="Times New Roman" panose="02020603050405020304" pitchFamily="18" charset="0"/>
            </a:endParaRPr>
          </a:p>
        </p:txBody>
      </p:sp>
      <p:sp>
        <p:nvSpPr>
          <p:cNvPr id="3" name="テキスト ボックス 2"/>
          <p:cNvSpPr txBox="1"/>
          <p:nvPr/>
        </p:nvSpPr>
        <p:spPr>
          <a:xfrm>
            <a:off x="994527" y="1156394"/>
            <a:ext cx="10490372" cy="461665"/>
          </a:xfrm>
          <a:prstGeom prst="rect">
            <a:avLst/>
          </a:prstGeom>
          <a:noFill/>
        </p:spPr>
        <p:txBody>
          <a:bodyPr wrap="none" rtlCol="0">
            <a:spAutoFit/>
          </a:bodyPr>
          <a:lstStyle/>
          <a:p>
            <a:r>
              <a:rPr kumimoji="1" lang="ja-JP" altLang="en-US" sz="2400" dirty="0" smtClean="0">
                <a:solidFill>
                  <a:srgbClr val="FF0000"/>
                </a:solidFill>
                <a:latin typeface="HGP明朝E" panose="02020900000000000000" pitchFamily="18" charset="-128"/>
                <a:ea typeface="HGP明朝E" panose="02020900000000000000" pitchFamily="18" charset="-128"/>
              </a:rPr>
              <a:t>（学会発表</a:t>
            </a:r>
            <a:r>
              <a:rPr kumimoji="1" lang="ja-JP" altLang="en-US" sz="2400" dirty="0" smtClean="0">
                <a:solidFill>
                  <a:srgbClr val="FF0000"/>
                </a:solidFill>
                <a:latin typeface="HGP明朝E" panose="02020900000000000000" pitchFamily="18" charset="-128"/>
                <a:ea typeface="HGP明朝E" panose="02020900000000000000" pitchFamily="18" charset="-128"/>
              </a:rPr>
              <a:t>が不採用になったウクライナ人</a:t>
            </a:r>
            <a:r>
              <a:rPr kumimoji="1" lang="ja-JP" altLang="en-US" sz="2400" dirty="0" smtClean="0">
                <a:solidFill>
                  <a:srgbClr val="FF0000"/>
                </a:solidFill>
                <a:latin typeface="HGP明朝E" panose="02020900000000000000" pitchFamily="18" charset="-128"/>
                <a:ea typeface="HGP明朝E" panose="02020900000000000000" pitchFamily="18" charset="-128"/>
              </a:rPr>
              <a:t>が腹いせのために仕掛けたものである）</a:t>
            </a:r>
            <a:endParaRPr kumimoji="1" lang="ja-JP" altLang="en-US" sz="2400" dirty="0">
              <a:solidFill>
                <a:srgbClr val="FF0000"/>
              </a:solidFill>
              <a:latin typeface="HGP明朝E" panose="02020900000000000000" pitchFamily="18" charset="-128"/>
              <a:ea typeface="HGP明朝E" panose="02020900000000000000" pitchFamily="18" charset="-128"/>
            </a:endParaRPr>
          </a:p>
        </p:txBody>
      </p:sp>
    </p:spTree>
    <p:extLst>
      <p:ext uri="{BB962C8B-B14F-4D97-AF65-F5344CB8AC3E}">
        <p14:creationId xmlns="" xmlns:p14="http://schemas.microsoft.com/office/powerpoint/2010/main" val="3913196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932423" y="2559216"/>
            <a:ext cx="10352690" cy="2849911"/>
          </a:xfrm>
          <a:noFill/>
          <a:ln>
            <a:solidFill>
              <a:schemeClr val="tx1"/>
            </a:solidFill>
          </a:ln>
        </p:spPr>
        <p:txBody>
          <a:bodyPr>
            <a:normAutofit lnSpcReduction="10000"/>
          </a:bodyPr>
          <a:lstStyle/>
          <a:p>
            <a:pPr>
              <a:buNone/>
            </a:pPr>
            <a:r>
              <a:rPr lang="en-US" altLang="ja-JP" sz="2000" dirty="0">
                <a:latin typeface="Times New Roman" pitchFamily="18" charset="0"/>
                <a:cs typeface="Times New Roman" pitchFamily="18" charset="0"/>
              </a:rPr>
              <a:t>Dr. Mike Lawrence</a:t>
            </a:r>
            <a:r>
              <a:rPr lang="en-US" altLang="ja-JP" sz="2000" dirty="0" smtClean="0">
                <a:latin typeface="Times New Roman" pitchFamily="18" charset="0"/>
                <a:cs typeface="Times New Roman" pitchFamily="18" charset="0"/>
              </a:rPr>
              <a:t>,</a:t>
            </a:r>
          </a:p>
          <a:p>
            <a:pPr>
              <a:buNone/>
            </a:pPr>
            <a:endParaRPr lang="en-US" altLang="ja-JP" sz="2000" dirty="0">
              <a:latin typeface="Times New Roman" pitchFamily="18" charset="0"/>
              <a:cs typeface="Times New Roman" pitchFamily="18" charset="0"/>
            </a:endParaRPr>
          </a:p>
          <a:p>
            <a:pPr>
              <a:buNone/>
            </a:pPr>
            <a:r>
              <a:rPr lang="ja-JP" altLang="en-US" sz="2000" dirty="0">
                <a:latin typeface="Times New Roman" pitchFamily="18" charset="0"/>
                <a:cs typeface="Times New Roman" pitchFamily="18" charset="0"/>
              </a:rPr>
              <a:t>　　</a:t>
            </a:r>
            <a:r>
              <a:rPr lang="en-US" altLang="ja-JP" sz="2000" dirty="0">
                <a:latin typeface="Times New Roman" pitchFamily="18" charset="0"/>
                <a:cs typeface="Times New Roman" pitchFamily="18" charset="0"/>
              </a:rPr>
              <a:t>What's going on the </a:t>
            </a:r>
            <a:r>
              <a:rPr lang="en-US" altLang="ja-JP" sz="2000" dirty="0">
                <a:solidFill>
                  <a:srgbClr val="FF0000"/>
                </a:solidFill>
                <a:latin typeface="Times New Roman" pitchFamily="18" charset="0"/>
                <a:cs typeface="Times New Roman" pitchFamily="18" charset="0"/>
              </a:rPr>
              <a:t>detailed schedule of conference </a:t>
            </a:r>
            <a:r>
              <a:rPr lang="en-US" altLang="ja-JP" sz="2000" dirty="0">
                <a:latin typeface="Times New Roman" pitchFamily="18" charset="0"/>
                <a:cs typeface="Times New Roman" pitchFamily="18" charset="0"/>
              </a:rPr>
              <a:t>such as </a:t>
            </a:r>
            <a:r>
              <a:rPr lang="en-US" altLang="ja-JP" sz="2000" dirty="0">
                <a:solidFill>
                  <a:srgbClr val="0070C0"/>
                </a:solidFill>
                <a:latin typeface="Times New Roman" pitchFamily="18" charset="0"/>
                <a:cs typeface="Times New Roman" pitchFamily="18" charset="0"/>
              </a:rPr>
              <a:t>the date of presentation, time limitation, section, name of chairperson et al</a:t>
            </a:r>
            <a:r>
              <a:rPr lang="en-US" altLang="ja-JP" sz="2000" dirty="0">
                <a:latin typeface="Times New Roman" pitchFamily="18" charset="0"/>
                <a:cs typeface="Times New Roman" pitchFamily="18" charset="0"/>
              </a:rPr>
              <a:t>.</a:t>
            </a:r>
          </a:p>
          <a:p>
            <a:pPr>
              <a:buNone/>
            </a:pPr>
            <a:r>
              <a:rPr lang="ja-JP" altLang="en-US" sz="2000" dirty="0">
                <a:latin typeface="Times New Roman" pitchFamily="18" charset="0"/>
                <a:cs typeface="Times New Roman" pitchFamily="18" charset="0"/>
              </a:rPr>
              <a:t>　　</a:t>
            </a:r>
            <a:r>
              <a:rPr lang="en-US" altLang="ja-JP" sz="2000" dirty="0">
                <a:latin typeface="Times New Roman" pitchFamily="18" charset="0"/>
                <a:cs typeface="Times New Roman" pitchFamily="18" charset="0"/>
              </a:rPr>
              <a:t>Prompt indication will be necessary for my preparations. Time left is very short.</a:t>
            </a:r>
          </a:p>
          <a:p>
            <a:pPr>
              <a:buNone/>
            </a:pPr>
            <a:r>
              <a:rPr lang="ja-JP" altLang="en-US" sz="2000" dirty="0">
                <a:latin typeface="Times New Roman" pitchFamily="18" charset="0"/>
                <a:cs typeface="Times New Roman" pitchFamily="18" charset="0"/>
              </a:rPr>
              <a:t>　　</a:t>
            </a:r>
            <a:r>
              <a:rPr lang="en-US" altLang="ja-JP" sz="2000" dirty="0">
                <a:latin typeface="Times New Roman" pitchFamily="18" charset="0"/>
                <a:cs typeface="Times New Roman" pitchFamily="18" charset="0"/>
              </a:rPr>
              <a:t>Thanks, again</a:t>
            </a:r>
          </a:p>
          <a:p>
            <a:pPr>
              <a:buNone/>
            </a:pPr>
            <a:endParaRPr lang="en-US" altLang="ja-JP" sz="2000" dirty="0">
              <a:latin typeface="Times New Roman" pitchFamily="18" charset="0"/>
              <a:cs typeface="Times New Roman" pitchFamily="18" charset="0"/>
            </a:endParaRPr>
          </a:p>
          <a:p>
            <a:pPr>
              <a:buNone/>
            </a:pPr>
            <a:r>
              <a:rPr lang="ja-JP" altLang="en-US" sz="2000" dirty="0">
                <a:latin typeface="Times New Roman" pitchFamily="18" charset="0"/>
                <a:cs typeface="Times New Roman" pitchFamily="18" charset="0"/>
              </a:rPr>
              <a:t>　　</a:t>
            </a:r>
            <a:r>
              <a:rPr lang="en-US" altLang="ja-JP" sz="2000" dirty="0">
                <a:latin typeface="Times New Roman" pitchFamily="18" charset="0"/>
                <a:cs typeface="Times New Roman" pitchFamily="18" charset="0"/>
              </a:rPr>
              <a:t>Jin-ichi Sasaki</a:t>
            </a:r>
          </a:p>
          <a:p>
            <a:endParaRPr kumimoji="1" lang="ja-JP" altLang="en-US" dirty="0"/>
          </a:p>
        </p:txBody>
      </p:sp>
      <p:sp>
        <p:nvSpPr>
          <p:cNvPr id="4" name="正方形/長方形 3"/>
          <p:cNvSpPr/>
          <p:nvPr/>
        </p:nvSpPr>
        <p:spPr>
          <a:xfrm>
            <a:off x="9557440" y="2124435"/>
            <a:ext cx="1662635" cy="276999"/>
          </a:xfrm>
          <a:prstGeom prst="rect">
            <a:avLst/>
          </a:prstGeom>
          <a:noFill/>
        </p:spPr>
        <p:txBody>
          <a:bodyPr wrap="none">
            <a:spAutoFit/>
          </a:bodyPr>
          <a:lstStyle/>
          <a:p>
            <a:r>
              <a:rPr lang="en-US" altLang="ja-JP" sz="1200" dirty="0" smtClean="0"/>
              <a:t>⓭2013</a:t>
            </a:r>
            <a:r>
              <a:rPr lang="ja-JP" altLang="en-US" sz="1200" dirty="0"/>
              <a:t>年</a:t>
            </a:r>
            <a:r>
              <a:rPr lang="en-US" altLang="ja-JP" sz="1200" dirty="0"/>
              <a:t>11</a:t>
            </a:r>
            <a:r>
              <a:rPr lang="ja-JP" altLang="en-US" sz="1200" dirty="0"/>
              <a:t>月</a:t>
            </a:r>
            <a:r>
              <a:rPr lang="en-US" altLang="ja-JP" sz="1200" dirty="0"/>
              <a:t>7</a:t>
            </a:r>
            <a:r>
              <a:rPr lang="ja-JP" altLang="en-US" sz="1200" dirty="0"/>
              <a:t>日 </a:t>
            </a:r>
            <a:r>
              <a:rPr lang="en-US" altLang="ja-JP" sz="1200" dirty="0"/>
              <a:t>7:38</a:t>
            </a:r>
            <a:endParaRPr lang="ja-JP" altLang="en-US" sz="1200" dirty="0"/>
          </a:p>
        </p:txBody>
      </p:sp>
      <p:sp>
        <p:nvSpPr>
          <p:cNvPr id="5" name="正方形/長方形 4"/>
          <p:cNvSpPr/>
          <p:nvPr/>
        </p:nvSpPr>
        <p:spPr>
          <a:xfrm>
            <a:off x="978795" y="2120263"/>
            <a:ext cx="4468970" cy="400110"/>
          </a:xfrm>
          <a:prstGeom prst="rect">
            <a:avLst/>
          </a:prstGeom>
        </p:spPr>
        <p:txBody>
          <a:bodyPr wrap="square">
            <a:spAutoFit/>
          </a:bodyPr>
          <a:lstStyle/>
          <a:p>
            <a:r>
              <a:rPr lang="ja-JP" altLang="en-US" sz="2000" b="1" dirty="0" smtClean="0">
                <a:latin typeface="Times New Roman" pitchFamily="18" charset="0"/>
                <a:cs typeface="Times New Roman" pitchFamily="18" charset="0"/>
              </a:rPr>
              <a:t> </a:t>
            </a:r>
            <a:r>
              <a:rPr lang="en-US" altLang="ja-JP" sz="1400" b="1" dirty="0" smtClean="0">
                <a:latin typeface="Times New Roman" pitchFamily="18" charset="0"/>
                <a:cs typeface="Times New Roman" pitchFamily="18" charset="0"/>
              </a:rPr>
              <a:t>GCEDST </a:t>
            </a:r>
            <a:r>
              <a:rPr lang="en-US" altLang="ja-JP" sz="1400" b="1" dirty="0">
                <a:latin typeface="Times New Roman" pitchFamily="18" charset="0"/>
                <a:cs typeface="Times New Roman" pitchFamily="18" charset="0"/>
              </a:rPr>
              <a:t>2013 </a:t>
            </a:r>
            <a:r>
              <a:rPr lang="en-US" altLang="ja-JP" sz="1400" b="1" dirty="0" smtClean="0">
                <a:latin typeface="Times New Roman" pitchFamily="18" charset="0"/>
                <a:cs typeface="Times New Roman" pitchFamily="18" charset="0"/>
              </a:rPr>
              <a:t>Experts</a:t>
            </a:r>
            <a:r>
              <a:rPr lang="ja-JP" altLang="en-US" sz="1400" dirty="0" smtClean="0">
                <a:latin typeface="Times New Roman" pitchFamily="18" charset="0"/>
                <a:cs typeface="Times New Roman" pitchFamily="18" charset="0"/>
              </a:rPr>
              <a:t> </a:t>
            </a:r>
            <a:r>
              <a:rPr lang="en-US" altLang="ja-JP" sz="1400" dirty="0" smtClean="0">
                <a:latin typeface="Times New Roman" pitchFamily="18" charset="0"/>
                <a:cs typeface="Times New Roman" pitchFamily="18" charset="0"/>
              </a:rPr>
              <a:t>(</a:t>
            </a:r>
            <a:r>
              <a:rPr lang="en-US" altLang="ja-JP" sz="1400" dirty="0" smtClean="0">
                <a:latin typeface="Times New Roman" pitchFamily="18" charset="0"/>
                <a:cs typeface="Times New Roman" pitchFamily="18" charset="0"/>
                <a:hlinkClick r:id="rId2"/>
              </a:rPr>
              <a:t>conference@gcedst2013.org.uk</a:t>
            </a:r>
            <a:r>
              <a:rPr lang="en-US" altLang="ja-JP" sz="1400" dirty="0">
                <a:latin typeface="Times New Roman" pitchFamily="18" charset="0"/>
                <a:cs typeface="Times New Roman" pitchFamily="18" charset="0"/>
              </a:rPr>
              <a:t>)</a:t>
            </a:r>
            <a:endParaRPr lang="ja-JP" altLang="en-US" sz="1400" dirty="0"/>
          </a:p>
        </p:txBody>
      </p:sp>
      <p:sp>
        <p:nvSpPr>
          <p:cNvPr id="6" name="スライド番号プレースホルダ 5"/>
          <p:cNvSpPr>
            <a:spLocks noGrp="1"/>
          </p:cNvSpPr>
          <p:nvPr>
            <p:ph type="sldNum" sz="quarter" idx="12"/>
          </p:nvPr>
        </p:nvSpPr>
        <p:spPr/>
        <p:txBody>
          <a:bodyPr/>
          <a:lstStyle/>
          <a:p>
            <a:fld id="{091F0BC8-B8E2-4E08-96D2-2A74A9E5226E}" type="slidenum">
              <a:rPr kumimoji="1" lang="ja-JP" altLang="en-US" smtClean="0"/>
              <a:pPr/>
              <a:t>19</a:t>
            </a:fld>
            <a:endParaRPr kumimoji="1" lang="ja-JP" altLang="en-US"/>
          </a:p>
        </p:txBody>
      </p:sp>
      <p:sp>
        <p:nvSpPr>
          <p:cNvPr id="7" name="テキスト ボックス 6"/>
          <p:cNvSpPr txBox="1"/>
          <p:nvPr/>
        </p:nvSpPr>
        <p:spPr>
          <a:xfrm>
            <a:off x="4159099" y="589605"/>
            <a:ext cx="3743332" cy="523220"/>
          </a:xfrm>
          <a:prstGeom prst="rect">
            <a:avLst/>
          </a:prstGeom>
          <a:noFill/>
        </p:spPr>
        <p:txBody>
          <a:bodyPr wrap="none" rtlCol="0">
            <a:spAutoFit/>
          </a:bodyPr>
          <a:lstStyle/>
          <a:p>
            <a:r>
              <a:rPr lang="ja-JP" altLang="en-US" sz="2800" dirty="0" smtClean="0">
                <a:latin typeface="ＭＳ Ｐゴシック" panose="020B0600070205080204" pitchFamily="50" charset="-128"/>
                <a:ea typeface="ＭＳ Ｐゴシック" panose="020B0600070205080204" pitchFamily="50" charset="-128"/>
              </a:rPr>
              <a:t>◇</a:t>
            </a:r>
            <a:r>
              <a:rPr lang="ja-JP" altLang="en-US" sz="2800" dirty="0" smtClean="0">
                <a:latin typeface="HGP明朝E" panose="02020900000000000000" pitchFamily="18" charset="-128"/>
                <a:ea typeface="HGP明朝E" panose="02020900000000000000" pitchFamily="18" charset="-128"/>
              </a:rPr>
              <a:t>さらに</a:t>
            </a:r>
            <a:r>
              <a:rPr lang="en-US" altLang="ja-JP" sz="2800" dirty="0" smtClean="0">
                <a:latin typeface="HGP明朝E" panose="02020900000000000000" pitchFamily="18" charset="-128"/>
                <a:ea typeface="HGP明朝E" panose="02020900000000000000" pitchFamily="18" charset="-128"/>
              </a:rPr>
              <a:t>Mike</a:t>
            </a:r>
            <a:r>
              <a:rPr lang="ja-JP" altLang="en-US" sz="2800" dirty="0" smtClean="0">
                <a:latin typeface="HGP明朝E" panose="02020900000000000000" pitchFamily="18" charset="-128"/>
                <a:ea typeface="HGP明朝E" panose="02020900000000000000" pitchFamily="18" charset="-128"/>
              </a:rPr>
              <a:t>へ詰めよる</a:t>
            </a:r>
            <a:endParaRPr lang="ja-JP" altLang="en-US" dirty="0">
              <a:latin typeface="HGP明朝E" pitchFamily="18" charset="-128"/>
              <a:ea typeface="HGP明朝E" pitchFamily="18" charset="-128"/>
            </a:endParaRPr>
          </a:p>
        </p:txBody>
      </p:sp>
      <p:sp>
        <p:nvSpPr>
          <p:cNvPr id="2" name="テキスト ボックス 1"/>
          <p:cNvSpPr txBox="1"/>
          <p:nvPr/>
        </p:nvSpPr>
        <p:spPr>
          <a:xfrm>
            <a:off x="971550" y="1325870"/>
            <a:ext cx="10477768" cy="707886"/>
          </a:xfrm>
          <a:prstGeom prst="rect">
            <a:avLst/>
          </a:prstGeom>
          <a:noFill/>
        </p:spPr>
        <p:txBody>
          <a:bodyPr wrap="square" rtlCol="0">
            <a:spAutoFit/>
          </a:bodyPr>
          <a:lstStyle/>
          <a:p>
            <a:r>
              <a:rPr kumimoji="1" lang="ja-JP" altLang="en-US" sz="2000" dirty="0" smtClean="0">
                <a:solidFill>
                  <a:srgbClr val="FF0000"/>
                </a:solidFill>
                <a:latin typeface="HG明朝E" panose="02020909000000000000" pitchFamily="17" charset="-128"/>
                <a:ea typeface="HG明朝E" panose="02020909000000000000" pitchFamily="17" charset="-128"/>
              </a:rPr>
              <a:t>（学会へは行かないことに決めたので厳しく詰め寄った。</a:t>
            </a:r>
            <a:r>
              <a:rPr lang="ja-JP" altLang="en-US" sz="2000" dirty="0" smtClean="0">
                <a:solidFill>
                  <a:srgbClr val="FF0000"/>
                </a:solidFill>
                <a:latin typeface="HG明朝E" panose="02020909000000000000" pitchFamily="17" charset="-128"/>
                <a:ea typeface="HG明朝E" panose="02020909000000000000" pitchFamily="17" charset="-128"/>
              </a:rPr>
              <a:t>私</a:t>
            </a:r>
            <a:r>
              <a:rPr lang="ja-JP" altLang="en-US" sz="2000" dirty="0" smtClean="0">
                <a:solidFill>
                  <a:srgbClr val="FF0000"/>
                </a:solidFill>
                <a:latin typeface="HG明朝E" panose="02020909000000000000" pitchFamily="17" charset="-128"/>
                <a:ea typeface="HG明朝E" panose="02020909000000000000" pitchFamily="17" charset="-128"/>
              </a:rPr>
              <a:t>の発表日時</a:t>
            </a:r>
            <a:r>
              <a:rPr lang="ja-JP" altLang="en-US" sz="2000" dirty="0" smtClean="0">
                <a:solidFill>
                  <a:srgbClr val="FF0000"/>
                </a:solidFill>
                <a:latin typeface="HG明朝E" panose="02020909000000000000" pitchFamily="17" charset="-128"/>
                <a:ea typeface="HG明朝E" panose="02020909000000000000" pitchFamily="17" charset="-128"/>
              </a:rPr>
              <a:t>、部門</a:t>
            </a:r>
            <a:r>
              <a:rPr lang="ja-JP" altLang="en-US" sz="2000" dirty="0" smtClean="0">
                <a:solidFill>
                  <a:srgbClr val="FF0000"/>
                </a:solidFill>
                <a:latin typeface="HG明朝E" panose="02020909000000000000" pitchFamily="17" charset="-128"/>
                <a:ea typeface="HG明朝E" panose="02020909000000000000" pitchFamily="17" charset="-128"/>
              </a:rPr>
              <a:t>、座長の</a:t>
            </a:r>
            <a:r>
              <a:rPr lang="ja-JP" altLang="en-US" sz="2000" dirty="0" smtClean="0">
                <a:solidFill>
                  <a:srgbClr val="FF0000"/>
                </a:solidFill>
                <a:latin typeface="HG明朝E" panose="02020909000000000000" pitchFamily="17" charset="-128"/>
                <a:ea typeface="HG明朝E" panose="02020909000000000000" pitchFamily="17" charset="-128"/>
              </a:rPr>
              <a:t>名</a:t>
            </a:r>
            <a:endParaRPr lang="en-US" altLang="ja-JP" sz="2000" dirty="0" smtClean="0">
              <a:solidFill>
                <a:srgbClr val="FF0000"/>
              </a:solidFill>
              <a:latin typeface="HG明朝E" panose="02020909000000000000" pitchFamily="17" charset="-128"/>
              <a:ea typeface="HG明朝E" panose="02020909000000000000" pitchFamily="17" charset="-128"/>
            </a:endParaRPr>
          </a:p>
          <a:p>
            <a:r>
              <a:rPr lang="ja-JP" altLang="en-US" sz="2000" dirty="0" smtClean="0">
                <a:solidFill>
                  <a:srgbClr val="FF0000"/>
                </a:solidFill>
                <a:latin typeface="HG明朝E" panose="02020909000000000000" pitchFamily="17" charset="-128"/>
                <a:ea typeface="HG明朝E" panose="02020909000000000000" pitchFamily="17" charset="-128"/>
              </a:rPr>
              <a:t>　</a:t>
            </a:r>
            <a:r>
              <a:rPr lang="ja-JP" altLang="en-US" sz="2000" dirty="0" smtClean="0">
                <a:solidFill>
                  <a:srgbClr val="FF0000"/>
                </a:solidFill>
                <a:latin typeface="HG明朝E" panose="02020909000000000000" pitchFamily="17" charset="-128"/>
                <a:ea typeface="HG明朝E" panose="02020909000000000000" pitchFamily="17" charset="-128"/>
              </a:rPr>
              <a:t>前</a:t>
            </a:r>
            <a:r>
              <a:rPr lang="ja-JP" altLang="en-US" sz="2000" dirty="0" smtClean="0">
                <a:solidFill>
                  <a:srgbClr val="FF0000"/>
                </a:solidFill>
                <a:latin typeface="HG明朝E" panose="02020909000000000000" pitchFamily="17" charset="-128"/>
                <a:ea typeface="HG明朝E" panose="02020909000000000000" pitchFamily="17" charset="-128"/>
              </a:rPr>
              <a:t>を急いで知らせてくれ</a:t>
            </a:r>
            <a:r>
              <a:rPr lang="ja-JP" altLang="en-US" sz="2000" dirty="0" smtClean="0">
                <a:solidFill>
                  <a:srgbClr val="FF0000"/>
                </a:solidFill>
                <a:latin typeface="HG明朝E" panose="02020909000000000000" pitchFamily="17" charset="-128"/>
                <a:ea typeface="HG明朝E" panose="02020909000000000000" pitchFamily="17" charset="-128"/>
              </a:rPr>
              <a:t>。学会への準備時間</a:t>
            </a:r>
            <a:r>
              <a:rPr lang="ja-JP" altLang="en-US" sz="2000" dirty="0" smtClean="0">
                <a:solidFill>
                  <a:srgbClr val="FF0000"/>
                </a:solidFill>
                <a:latin typeface="HG明朝E" panose="02020909000000000000" pitchFamily="17" charset="-128"/>
                <a:ea typeface="HG明朝E" panose="02020909000000000000" pitchFamily="17" charset="-128"/>
              </a:rPr>
              <a:t>がもう</a:t>
            </a:r>
            <a:r>
              <a:rPr lang="ja-JP" altLang="en-US" sz="2000" dirty="0" smtClean="0">
                <a:solidFill>
                  <a:srgbClr val="FF0000"/>
                </a:solidFill>
                <a:latin typeface="HG明朝E" panose="02020909000000000000" pitchFamily="17" charset="-128"/>
                <a:ea typeface="HG明朝E" panose="02020909000000000000" pitchFamily="17" charset="-128"/>
              </a:rPr>
              <a:t>ないので）</a:t>
            </a:r>
            <a:endParaRPr kumimoji="1" lang="ja-JP" altLang="en-US" sz="2000" dirty="0">
              <a:solidFill>
                <a:srgbClr val="FF0000"/>
              </a:solidFill>
              <a:latin typeface="HG明朝E" panose="02020909000000000000" pitchFamily="17" charset="-128"/>
              <a:ea typeface="HG明朝E" panose="02020909000000000000" pitchFamily="17" charset="-128"/>
            </a:endParaRPr>
          </a:p>
        </p:txBody>
      </p:sp>
      <p:sp>
        <p:nvSpPr>
          <p:cNvPr id="8" name="正方形/長方形 7"/>
          <p:cNvSpPr/>
          <p:nvPr/>
        </p:nvSpPr>
        <p:spPr>
          <a:xfrm>
            <a:off x="920842" y="5590884"/>
            <a:ext cx="10309536" cy="707886"/>
          </a:xfrm>
          <a:prstGeom prst="rect">
            <a:avLst/>
          </a:prstGeom>
        </p:spPr>
        <p:txBody>
          <a:bodyPr wrap="square">
            <a:spAutoFit/>
          </a:bodyPr>
          <a:lstStyle/>
          <a:p>
            <a:r>
              <a:rPr lang="ja-JP" altLang="en-US" sz="2000" dirty="0" smtClean="0">
                <a:solidFill>
                  <a:srgbClr val="FF0000"/>
                </a:solidFill>
                <a:latin typeface="HGP明朝E" pitchFamily="18" charset="-128"/>
                <a:ea typeface="HGP明朝E" pitchFamily="18" charset="-128"/>
              </a:rPr>
              <a:t>（発表日時などの通知を要求したが、それには解答なし。きた</a:t>
            </a:r>
            <a:r>
              <a:rPr lang="ja-JP" altLang="en-US" sz="2000" dirty="0">
                <a:solidFill>
                  <a:srgbClr val="FF0000"/>
                </a:solidFill>
                <a:latin typeface="HGP明朝E" pitchFamily="18" charset="-128"/>
                <a:ea typeface="HGP明朝E" pitchFamily="18" charset="-128"/>
              </a:rPr>
              <a:t>返事</a:t>
            </a:r>
            <a:r>
              <a:rPr lang="ja-JP" altLang="en-US" sz="2000" dirty="0" smtClean="0">
                <a:solidFill>
                  <a:srgbClr val="FF0000"/>
                </a:solidFill>
                <a:latin typeface="HGP明朝E" pitchFamily="18" charset="-128"/>
                <a:ea typeface="HGP明朝E" pitchFamily="18" charset="-128"/>
              </a:rPr>
              <a:t>は前のメール</a:t>
            </a:r>
            <a:r>
              <a:rPr lang="ja-JP" altLang="en-US" sz="2000" dirty="0" smtClean="0">
                <a:solidFill>
                  <a:srgbClr val="FF0000"/>
                </a:solidFill>
                <a:latin typeface="HGP明朝E" pitchFamily="18" charset="-128"/>
                <a:ea typeface="HGP明朝E" pitchFamily="18" charset="-128"/>
              </a:rPr>
              <a:t>の添付と同じもの</a:t>
            </a:r>
            <a:endParaRPr lang="en-US" altLang="ja-JP" sz="2000" dirty="0" smtClean="0">
              <a:solidFill>
                <a:srgbClr val="FF0000"/>
              </a:solidFill>
              <a:latin typeface="HGP明朝E" pitchFamily="18" charset="-128"/>
              <a:ea typeface="HGP明朝E" pitchFamily="18" charset="-128"/>
            </a:endParaRPr>
          </a:p>
          <a:p>
            <a:r>
              <a:rPr lang="ja-JP" altLang="en-US" sz="2000" dirty="0" smtClean="0">
                <a:solidFill>
                  <a:srgbClr val="FF0000"/>
                </a:solidFill>
                <a:latin typeface="HGP明朝E" pitchFamily="18" charset="-128"/>
                <a:ea typeface="HGP明朝E" pitchFamily="18" charset="-128"/>
              </a:rPr>
              <a:t>　</a:t>
            </a:r>
            <a:r>
              <a:rPr lang="ja-JP" altLang="en-US" sz="2000" dirty="0" smtClean="0">
                <a:solidFill>
                  <a:srgbClr val="FF0000"/>
                </a:solidFill>
                <a:latin typeface="HGP明朝E" pitchFamily="18" charset="-128"/>
                <a:ea typeface="HGP明朝E" pitchFamily="18" charset="-128"/>
              </a:rPr>
              <a:t>であった）</a:t>
            </a:r>
            <a:endParaRPr lang="ja-JP" altLang="en-US" sz="2000" dirty="0">
              <a:solidFill>
                <a:srgbClr val="FF0000"/>
              </a:solidFill>
              <a:latin typeface="HGP明朝E" pitchFamily="18" charset="-128"/>
              <a:ea typeface="HGP明朝E" pitchFamily="18" charset="-128"/>
            </a:endParaRPr>
          </a:p>
        </p:txBody>
      </p:sp>
    </p:spTree>
    <p:extLst>
      <p:ext uri="{BB962C8B-B14F-4D97-AF65-F5344CB8AC3E}">
        <p14:creationId xmlns="" xmlns:p14="http://schemas.microsoft.com/office/powerpoint/2010/main" val="367207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0570" y="410735"/>
            <a:ext cx="2439057" cy="490066"/>
          </a:xfrm>
        </p:spPr>
        <p:txBody>
          <a:bodyPr>
            <a:normAutofit/>
          </a:bodyPr>
          <a:lstStyle/>
          <a:p>
            <a:r>
              <a:rPr lang="ja-JP" altLang="en-US" sz="2800" dirty="0" smtClean="0">
                <a:latin typeface="HGP明朝E" panose="02020900000000000000" pitchFamily="18" charset="-128"/>
                <a:ea typeface="HGP明朝E" panose="02020900000000000000" pitchFamily="18" charset="-128"/>
              </a:rPr>
              <a:t>◇事件</a:t>
            </a:r>
            <a:r>
              <a:rPr lang="ja-JP" altLang="en-US" sz="2800" dirty="0">
                <a:latin typeface="HGP明朝E" panose="02020900000000000000" pitchFamily="18" charset="-128"/>
                <a:ea typeface="HGP明朝E" panose="02020900000000000000" pitchFamily="18" charset="-128"/>
              </a:rPr>
              <a:t>の発端</a:t>
            </a:r>
          </a:p>
        </p:txBody>
      </p:sp>
      <p:sp>
        <p:nvSpPr>
          <p:cNvPr id="4" name="スライド番号プレースホルダー 3"/>
          <p:cNvSpPr>
            <a:spLocks noGrp="1"/>
          </p:cNvSpPr>
          <p:nvPr>
            <p:ph type="sldNum" sz="quarter" idx="12"/>
          </p:nvPr>
        </p:nvSpPr>
        <p:spPr/>
        <p:txBody>
          <a:bodyPr/>
          <a:lstStyle/>
          <a:p>
            <a:fld id="{091F0BC8-B8E2-4E08-96D2-2A74A9E5226E}" type="slidenum">
              <a:rPr kumimoji="1" lang="ja-JP" altLang="en-US" smtClean="0"/>
              <a:pPr/>
              <a:t>2</a:t>
            </a:fld>
            <a:endParaRPr kumimoji="1" lang="ja-JP" altLang="en-US"/>
          </a:p>
        </p:txBody>
      </p:sp>
      <p:sp>
        <p:nvSpPr>
          <p:cNvPr id="5" name="コンテンツ プレースホルダー 4"/>
          <p:cNvSpPr>
            <a:spLocks noGrp="1"/>
          </p:cNvSpPr>
          <p:nvPr>
            <p:ph idx="1"/>
          </p:nvPr>
        </p:nvSpPr>
        <p:spPr>
          <a:xfrm>
            <a:off x="529785" y="1438137"/>
            <a:ext cx="11189989" cy="5031121"/>
          </a:xfrm>
          <a:prstGeom prst="rect">
            <a:avLst/>
          </a:prstGeom>
          <a:noFill/>
          <a:ln>
            <a:solidFill>
              <a:schemeClr val="tx1"/>
            </a:solidFill>
          </a:ln>
        </p:spPr>
        <p:txBody>
          <a:bodyPr wrap="square">
            <a:spAutoFit/>
          </a:bodyPr>
          <a:lstStyle/>
          <a:p>
            <a:pPr marL="0" indent="0">
              <a:buNone/>
            </a:pPr>
            <a:r>
              <a:rPr lang="en-US" altLang="ja-JP" sz="1600" dirty="0"/>
              <a:t> </a:t>
            </a:r>
            <a:r>
              <a:rPr lang="ja-JP" altLang="en-US" sz="1600" dirty="0"/>
              <a:t>　</a:t>
            </a:r>
            <a:r>
              <a:rPr lang="en-US" altLang="ja-JP" sz="2400" dirty="0">
                <a:latin typeface="HGP明朝E" panose="02020900000000000000" pitchFamily="18" charset="-128"/>
                <a:ea typeface="HGP明朝E" panose="02020900000000000000" pitchFamily="18" charset="-128"/>
              </a:rPr>
              <a:t>2013</a:t>
            </a:r>
            <a:r>
              <a:rPr lang="ja-JP" altLang="en-US" sz="2400" dirty="0">
                <a:latin typeface="HGP明朝E" panose="02020900000000000000" pitchFamily="18" charset="-128"/>
                <a:ea typeface="HGP明朝E" panose="02020900000000000000" pitchFamily="18" charset="-128"/>
              </a:rPr>
              <a:t>年</a:t>
            </a:r>
            <a:r>
              <a:rPr lang="en-US" altLang="ja-JP" sz="2400" dirty="0">
                <a:latin typeface="HGP明朝E" panose="02020900000000000000" pitchFamily="18" charset="-128"/>
                <a:ea typeface="HGP明朝E" panose="02020900000000000000" pitchFamily="18" charset="-128"/>
              </a:rPr>
              <a:t>9</a:t>
            </a:r>
            <a:r>
              <a:rPr lang="ja-JP" altLang="en-US" sz="2400" dirty="0">
                <a:latin typeface="HGP明朝E" panose="02020900000000000000" pitchFamily="18" charset="-128"/>
                <a:ea typeface="HGP明朝E" panose="02020900000000000000" pitchFamily="18" charset="-128"/>
              </a:rPr>
              <a:t>月</a:t>
            </a:r>
            <a:r>
              <a:rPr lang="en-US" altLang="ja-JP" sz="2400" dirty="0">
                <a:latin typeface="HGP明朝E" panose="02020900000000000000" pitchFamily="18" charset="-128"/>
                <a:ea typeface="HGP明朝E" panose="02020900000000000000" pitchFamily="18" charset="-128"/>
              </a:rPr>
              <a:t>24</a:t>
            </a:r>
            <a:r>
              <a:rPr lang="ja-JP" altLang="en-US" sz="2400" dirty="0">
                <a:latin typeface="HGP明朝E" panose="02020900000000000000" pitchFamily="18" charset="-128"/>
                <a:ea typeface="HGP明朝E" panose="02020900000000000000" pitchFamily="18" charset="-128"/>
              </a:rPr>
              <a:t>日 </a:t>
            </a:r>
            <a:r>
              <a:rPr lang="ja-JP" altLang="en-US" sz="2400" dirty="0" smtClean="0">
                <a:latin typeface="HGP明朝E" panose="02020900000000000000" pitchFamily="18" charset="-128"/>
                <a:ea typeface="HGP明朝E" panose="02020900000000000000" pitchFamily="18" charset="-128"/>
              </a:rPr>
              <a:t>午後、ロンドン</a:t>
            </a:r>
            <a:r>
              <a:rPr lang="ja-JP" altLang="en-US" sz="2400" dirty="0">
                <a:latin typeface="HGP明朝E" panose="02020900000000000000" pitchFamily="18" charset="-128"/>
                <a:ea typeface="HGP明朝E" panose="02020900000000000000" pitchFamily="18" charset="-128"/>
              </a:rPr>
              <a:t>で開催</a:t>
            </a:r>
            <a:r>
              <a:rPr lang="ja-JP" altLang="en-US" sz="2400" dirty="0" smtClean="0">
                <a:latin typeface="HGP明朝E" panose="02020900000000000000" pitchFamily="18" charset="-128"/>
                <a:ea typeface="HGP明朝E" panose="02020900000000000000" pitchFamily="18" charset="-128"/>
              </a:rPr>
              <a:t>される地球環境をベースに多くの研究領域をカ</a:t>
            </a:r>
            <a:endParaRPr lang="en-US" altLang="ja-JP" sz="2400" dirty="0" smtClean="0">
              <a:latin typeface="HGP明朝E" panose="02020900000000000000" pitchFamily="18" charset="-128"/>
              <a:ea typeface="HGP明朝E" panose="02020900000000000000" pitchFamily="18" charset="-128"/>
            </a:endParaRPr>
          </a:p>
          <a:p>
            <a:pPr marL="0" indent="0">
              <a:buNone/>
            </a:pPr>
            <a:r>
              <a:rPr lang="ja-JP" altLang="en-US" sz="2400" dirty="0" smtClean="0">
                <a:latin typeface="HGP明朝E" panose="02020900000000000000" pitchFamily="18" charset="-128"/>
                <a:ea typeface="HGP明朝E" panose="02020900000000000000" pitchFamily="18" charset="-128"/>
              </a:rPr>
              <a:t>バーする国際学会案内が届いた。</a:t>
            </a:r>
            <a:endParaRPr lang="en-US" altLang="ja-JP" sz="2400" dirty="0">
              <a:latin typeface="HGP明朝E" panose="02020900000000000000" pitchFamily="18" charset="-128"/>
              <a:ea typeface="HGP明朝E" panose="02020900000000000000" pitchFamily="18" charset="-128"/>
            </a:endParaRPr>
          </a:p>
          <a:p>
            <a:pPr marL="0" indent="0">
              <a:buNone/>
            </a:pPr>
            <a:r>
              <a:rPr lang="ja-JP" altLang="en-US" sz="2400" dirty="0">
                <a:latin typeface="HGP明朝E" panose="02020900000000000000" pitchFamily="18" charset="-128"/>
                <a:ea typeface="HGP明朝E" panose="02020900000000000000" pitchFamily="18" charset="-128"/>
              </a:rPr>
              <a:t>　</a:t>
            </a:r>
            <a:r>
              <a:rPr lang="en-US" altLang="ja-JP" sz="2400" dirty="0" smtClean="0">
                <a:latin typeface="HGP明朝E" panose="02020900000000000000" pitchFamily="18" charset="-128"/>
                <a:ea typeface="HGP明朝E" panose="02020900000000000000" pitchFamily="18" charset="-128"/>
              </a:rPr>
              <a:t>2012</a:t>
            </a:r>
            <a:r>
              <a:rPr lang="ja-JP" altLang="en-US" sz="2400" dirty="0" smtClean="0">
                <a:latin typeface="HGP明朝E" panose="02020900000000000000" pitchFamily="18" charset="-128"/>
                <a:ea typeface="HGP明朝E" panose="02020900000000000000" pitchFamily="18" charset="-128"/>
              </a:rPr>
              <a:t>年</a:t>
            </a:r>
            <a:r>
              <a:rPr lang="en-US" altLang="ja-JP" sz="2400" dirty="0" smtClean="0">
                <a:latin typeface="HGP明朝E" panose="02020900000000000000" pitchFamily="18" charset="-128"/>
                <a:ea typeface="HGP明朝E" panose="02020900000000000000" pitchFamily="18" charset="-128"/>
              </a:rPr>
              <a:t>9</a:t>
            </a:r>
            <a:r>
              <a:rPr lang="ja-JP" altLang="en-US" sz="2400" dirty="0">
                <a:latin typeface="HGP明朝E" panose="02020900000000000000" pitchFamily="18" charset="-128"/>
                <a:ea typeface="HGP明朝E" panose="02020900000000000000" pitchFamily="18" charset="-128"/>
              </a:rPr>
              <a:t>月、「第一回アジア食料学会」が大阪で</a:t>
            </a:r>
            <a:r>
              <a:rPr lang="ja-JP" altLang="en-US" sz="2400" dirty="0" smtClean="0">
                <a:latin typeface="HGP明朝E" panose="02020900000000000000" pitchFamily="18" charset="-128"/>
                <a:ea typeface="HGP明朝E" panose="02020900000000000000" pitchFamily="18" charset="-128"/>
              </a:rPr>
              <a:t>立ち上がり、そこで</a:t>
            </a:r>
            <a:r>
              <a:rPr lang="ja-JP" altLang="en-US" sz="2400" dirty="0" smtClean="0">
                <a:latin typeface="HGP明朝E" panose="02020900000000000000" pitchFamily="18" charset="-128"/>
                <a:ea typeface="HGP明朝E" panose="02020900000000000000" pitchFamily="18" charset="-128"/>
                <a:cs typeface="Times New Roman" panose="02020603050405020304" pitchFamily="18" charset="0"/>
              </a:rPr>
              <a:t>「</a:t>
            </a:r>
            <a:r>
              <a:rPr lang="en-US" altLang="ja-JP" sz="2400" dirty="0" smtClean="0">
                <a:latin typeface="HGP明朝E" panose="02020900000000000000" pitchFamily="18" charset="-128"/>
                <a:ea typeface="HGP明朝E" panose="02020900000000000000" pitchFamily="18" charset="-128"/>
                <a:cs typeface="Times New Roman" panose="02020603050405020304" pitchFamily="18" charset="0"/>
              </a:rPr>
              <a:t>Earthquake-</a:t>
            </a:r>
          </a:p>
          <a:p>
            <a:pPr marL="0" indent="0">
              <a:buNone/>
            </a:pPr>
            <a:r>
              <a:rPr lang="en-US" altLang="ja-JP" sz="2400" dirty="0" smtClean="0">
                <a:latin typeface="HGP明朝E" panose="02020900000000000000" pitchFamily="18" charset="-128"/>
                <a:ea typeface="HGP明朝E" panose="02020900000000000000" pitchFamily="18" charset="-128"/>
                <a:cs typeface="Times New Roman" panose="02020603050405020304" pitchFamily="18" charset="0"/>
              </a:rPr>
              <a:t>Caused Tsunami</a:t>
            </a:r>
            <a:r>
              <a:rPr lang="en-US" altLang="ja-JP" sz="2400" dirty="0">
                <a:latin typeface="HGP明朝E" panose="02020900000000000000" pitchFamily="18" charset="-128"/>
                <a:ea typeface="HGP明朝E" panose="02020900000000000000" pitchFamily="18" charset="-128"/>
                <a:cs typeface="Times New Roman" panose="02020603050405020304" pitchFamily="18" charset="0"/>
              </a:rPr>
              <a:t>, Infection And Nuclear Plant Accident in Japan</a:t>
            </a:r>
            <a:r>
              <a:rPr lang="ja-JP" altLang="en-US" sz="2400" dirty="0">
                <a:latin typeface="HGP明朝E" panose="02020900000000000000" pitchFamily="18" charset="-128"/>
                <a:ea typeface="HGP明朝E" panose="02020900000000000000" pitchFamily="18" charset="-128"/>
                <a:cs typeface="Times New Roman" panose="02020603050405020304" pitchFamily="18" charset="0"/>
              </a:rPr>
              <a:t>」</a:t>
            </a:r>
            <a:r>
              <a:rPr lang="en-US" altLang="ja-JP" sz="2400" dirty="0">
                <a:latin typeface="HGP明朝E" panose="02020900000000000000" pitchFamily="18" charset="-128"/>
                <a:ea typeface="HGP明朝E" panose="02020900000000000000" pitchFamily="18" charset="-128"/>
                <a:cs typeface="Times New Roman" panose="02020603050405020304" pitchFamily="18" charset="0"/>
              </a:rPr>
              <a:t> </a:t>
            </a:r>
            <a:r>
              <a:rPr lang="ja-JP" altLang="en-US" sz="2400" dirty="0" smtClean="0">
                <a:latin typeface="HGP明朝E" panose="02020900000000000000" pitchFamily="18" charset="-128"/>
                <a:ea typeface="HGP明朝E" panose="02020900000000000000" pitchFamily="18" charset="-128"/>
              </a:rPr>
              <a:t>の演題で特別講</a:t>
            </a:r>
            <a:endParaRPr lang="en-US" altLang="ja-JP" sz="2400" dirty="0" smtClean="0">
              <a:latin typeface="HGP明朝E" panose="02020900000000000000" pitchFamily="18" charset="-128"/>
              <a:ea typeface="HGP明朝E" panose="02020900000000000000" pitchFamily="18" charset="-128"/>
            </a:endParaRPr>
          </a:p>
          <a:p>
            <a:pPr marL="0" indent="0">
              <a:buNone/>
            </a:pPr>
            <a:r>
              <a:rPr lang="ja-JP" altLang="en-US" sz="2400" dirty="0" smtClean="0">
                <a:latin typeface="HGP明朝E" panose="02020900000000000000" pitchFamily="18" charset="-128"/>
                <a:ea typeface="HGP明朝E" panose="02020900000000000000" pitchFamily="18" charset="-128"/>
              </a:rPr>
              <a:t>演をしたが、その情報が流れて学会通知が来たものと思われた。案内書の中に次のよう</a:t>
            </a:r>
            <a:endParaRPr lang="en-US" altLang="ja-JP" sz="2400" dirty="0" smtClean="0">
              <a:latin typeface="HGP明朝E" panose="02020900000000000000" pitchFamily="18" charset="-128"/>
              <a:ea typeface="HGP明朝E" panose="02020900000000000000" pitchFamily="18" charset="-128"/>
            </a:endParaRPr>
          </a:p>
          <a:p>
            <a:pPr marL="0" indent="0">
              <a:buNone/>
            </a:pPr>
            <a:r>
              <a:rPr lang="ja-JP" altLang="en-US" sz="2400" dirty="0" smtClean="0">
                <a:latin typeface="HGP明朝E" panose="02020900000000000000" pitchFamily="18" charset="-128"/>
                <a:ea typeface="HGP明朝E" panose="02020900000000000000" pitchFamily="18" charset="-128"/>
              </a:rPr>
              <a:t>な一部があった </a:t>
            </a:r>
            <a:r>
              <a:rPr lang="en-US" altLang="ja-JP" sz="2400" dirty="0" smtClean="0">
                <a:latin typeface="HGP明朝E" panose="02020900000000000000" pitchFamily="18" charset="-128"/>
                <a:ea typeface="HGP明朝E" panose="02020900000000000000" pitchFamily="18" charset="-128"/>
              </a:rPr>
              <a:t>(</a:t>
            </a:r>
            <a:r>
              <a:rPr lang="ja-JP" altLang="en-US" sz="2400" dirty="0" smtClean="0">
                <a:latin typeface="HGP明朝E" panose="02020900000000000000" pitchFamily="18" charset="-128"/>
                <a:ea typeface="HGP明朝E" panose="02020900000000000000" pitchFamily="18" charset="-128"/>
              </a:rPr>
              <a:t>詳細は次ページで紹介）。</a:t>
            </a:r>
            <a:endParaRPr lang="en-US" altLang="ja-JP" sz="2400" dirty="0">
              <a:latin typeface="HGP明朝E" panose="02020900000000000000" pitchFamily="18" charset="-128"/>
              <a:ea typeface="HGP明朝E" panose="02020900000000000000" pitchFamily="18" charset="-128"/>
            </a:endParaRPr>
          </a:p>
          <a:p>
            <a:pPr marL="0" indent="0">
              <a:buNone/>
            </a:pPr>
            <a:r>
              <a:rPr lang="en-US" altLang="ja-JP" sz="2400" dirty="0">
                <a:solidFill>
                  <a:srgbClr val="00B0F0"/>
                </a:solidFill>
                <a:latin typeface="HGP明朝E" panose="02020900000000000000" pitchFamily="18" charset="-128"/>
                <a:ea typeface="HGP明朝E" panose="02020900000000000000" pitchFamily="18" charset="-128"/>
                <a:cs typeface="Times New Roman" panose="02020603050405020304" pitchFamily="18" charset="0"/>
              </a:rPr>
              <a:t>“Registration is free of charge for delegates from developing </a:t>
            </a:r>
            <a:r>
              <a:rPr lang="en-US" altLang="ja-JP" sz="2400" dirty="0" smtClean="0">
                <a:solidFill>
                  <a:srgbClr val="00B0F0"/>
                </a:solidFill>
                <a:latin typeface="HGP明朝E" panose="02020900000000000000" pitchFamily="18" charset="-128"/>
                <a:ea typeface="HGP明朝E" panose="02020900000000000000" pitchFamily="18" charset="-128"/>
                <a:cs typeface="Times New Roman" pitchFamily="18" charset="0"/>
              </a:rPr>
              <a:t>countries. Also free</a:t>
            </a:r>
          </a:p>
          <a:p>
            <a:pPr marL="0" indent="0">
              <a:buNone/>
            </a:pPr>
            <a:r>
              <a:rPr lang="en-US" altLang="ja-JP" sz="2400" dirty="0" smtClean="0">
                <a:solidFill>
                  <a:srgbClr val="00B0F0"/>
                </a:solidFill>
                <a:latin typeface="HGP明朝E" panose="02020900000000000000" pitchFamily="18" charset="-128"/>
                <a:ea typeface="HGP明朝E" panose="02020900000000000000" pitchFamily="18" charset="-128"/>
                <a:cs typeface="Times New Roman" pitchFamily="18" charset="0"/>
              </a:rPr>
              <a:t>flight</a:t>
            </a:r>
            <a:r>
              <a:rPr lang="ja-JP" altLang="en-US" sz="2400" dirty="0" smtClean="0">
                <a:solidFill>
                  <a:srgbClr val="00B0F0"/>
                </a:solidFill>
                <a:latin typeface="HGP明朝E" panose="02020900000000000000" pitchFamily="18" charset="-128"/>
                <a:ea typeface="HGP明朝E" panose="02020900000000000000" pitchFamily="18" charset="-128"/>
                <a:cs typeface="Times New Roman" pitchFamily="18" charset="0"/>
              </a:rPr>
              <a:t> </a:t>
            </a:r>
            <a:r>
              <a:rPr lang="en-US" altLang="ja-JP" sz="2400" dirty="0" smtClean="0">
                <a:solidFill>
                  <a:srgbClr val="00B0F0"/>
                </a:solidFill>
                <a:latin typeface="HGP明朝E" panose="02020900000000000000" pitchFamily="18" charset="-128"/>
                <a:ea typeface="HGP明朝E" panose="02020900000000000000" pitchFamily="18" charset="-128"/>
                <a:cs typeface="Times New Roman" pitchFamily="18" charset="0"/>
              </a:rPr>
              <a:t>tickets</a:t>
            </a:r>
            <a:r>
              <a:rPr lang="en-US" altLang="ja-JP" sz="2400" dirty="0">
                <a:solidFill>
                  <a:srgbClr val="00B0F0"/>
                </a:solidFill>
                <a:latin typeface="HGP明朝E" panose="02020900000000000000" pitchFamily="18" charset="-128"/>
                <a:ea typeface="HGP明朝E" panose="02020900000000000000" pitchFamily="18" charset="-128"/>
                <a:cs typeface="Times New Roman" pitchFamily="18" charset="0"/>
              </a:rPr>
              <a:t>, travel insurance, visa fees and per diem will be</a:t>
            </a:r>
            <a:r>
              <a:rPr lang="ja-JP" altLang="en-US" sz="2400" dirty="0">
                <a:solidFill>
                  <a:srgbClr val="00B0F0"/>
                </a:solidFill>
                <a:latin typeface="HGP明朝E" panose="02020900000000000000" pitchFamily="18" charset="-128"/>
                <a:ea typeface="HGP明朝E" panose="02020900000000000000" pitchFamily="18" charset="-128"/>
                <a:cs typeface="Times New Roman" pitchFamily="18" charset="0"/>
              </a:rPr>
              <a:t> </a:t>
            </a:r>
            <a:r>
              <a:rPr lang="en-US" altLang="ja-JP" sz="2400" dirty="0">
                <a:solidFill>
                  <a:srgbClr val="00B0F0"/>
                </a:solidFill>
                <a:latin typeface="HGP明朝E" panose="02020900000000000000" pitchFamily="18" charset="-128"/>
                <a:ea typeface="HGP明朝E" panose="02020900000000000000" pitchFamily="18" charset="-128"/>
                <a:cs typeface="Times New Roman" pitchFamily="18" charset="0"/>
              </a:rPr>
              <a:t>provided for all </a:t>
            </a:r>
            <a:endParaRPr lang="en-US" altLang="ja-JP" sz="2400" dirty="0" smtClean="0">
              <a:solidFill>
                <a:srgbClr val="00B0F0"/>
              </a:solidFill>
              <a:latin typeface="HGP明朝E" panose="02020900000000000000" pitchFamily="18" charset="-128"/>
              <a:ea typeface="HGP明朝E" panose="02020900000000000000" pitchFamily="18" charset="-128"/>
              <a:cs typeface="Times New Roman" pitchFamily="18" charset="0"/>
            </a:endParaRPr>
          </a:p>
          <a:p>
            <a:pPr marL="0" indent="0">
              <a:buNone/>
            </a:pPr>
            <a:r>
              <a:rPr lang="en-US" altLang="ja-JP" sz="2400" dirty="0" smtClean="0">
                <a:solidFill>
                  <a:srgbClr val="00B0F0"/>
                </a:solidFill>
                <a:latin typeface="HGP明朝E" panose="02020900000000000000" pitchFamily="18" charset="-128"/>
                <a:ea typeface="HGP明朝E" panose="02020900000000000000" pitchFamily="18" charset="-128"/>
                <a:cs typeface="Times New Roman" pitchFamily="18" charset="0"/>
              </a:rPr>
              <a:t>Paper</a:t>
            </a:r>
            <a:r>
              <a:rPr lang="ja-JP" altLang="en-US" sz="2400" dirty="0" smtClean="0">
                <a:solidFill>
                  <a:srgbClr val="00B0F0"/>
                </a:solidFill>
                <a:latin typeface="HGP明朝E" panose="02020900000000000000" pitchFamily="18" charset="-128"/>
                <a:ea typeface="HGP明朝E" panose="02020900000000000000" pitchFamily="18" charset="-128"/>
                <a:cs typeface="Times New Roman" pitchFamily="18" charset="0"/>
              </a:rPr>
              <a:t> </a:t>
            </a:r>
            <a:r>
              <a:rPr lang="en-US" altLang="ja-JP" sz="2400" dirty="0" smtClean="0">
                <a:solidFill>
                  <a:srgbClr val="00B0F0"/>
                </a:solidFill>
                <a:latin typeface="HGP明朝E" panose="02020900000000000000" pitchFamily="18" charset="-128"/>
                <a:ea typeface="HGP明朝E" panose="02020900000000000000" pitchFamily="18" charset="-128"/>
                <a:cs typeface="Times New Roman" pitchFamily="18" charset="0"/>
              </a:rPr>
              <a:t>presenters and participating </a:t>
            </a:r>
            <a:r>
              <a:rPr lang="en-US" altLang="ja-JP" sz="2400" dirty="0">
                <a:solidFill>
                  <a:srgbClr val="00B0F0"/>
                </a:solidFill>
                <a:latin typeface="HGP明朝E" panose="02020900000000000000" pitchFamily="18" charset="-128"/>
                <a:ea typeface="HGP明朝E" panose="02020900000000000000" pitchFamily="18" charset="-128"/>
                <a:cs typeface="Times New Roman" pitchFamily="18" charset="0"/>
              </a:rPr>
              <a:t>delegates.”</a:t>
            </a:r>
          </a:p>
          <a:p>
            <a:pPr marL="0" indent="0">
              <a:buNone/>
            </a:pPr>
            <a:r>
              <a:rPr lang="ja-JP" altLang="en-US" sz="2400" dirty="0">
                <a:latin typeface="HGP明朝E" panose="02020900000000000000" pitchFamily="18" charset="-128"/>
                <a:ea typeface="HGP明朝E" panose="02020900000000000000" pitchFamily="18" charset="-128"/>
                <a:cs typeface="Times New Roman" pitchFamily="18" charset="0"/>
              </a:rPr>
              <a:t>　</a:t>
            </a:r>
            <a:r>
              <a:rPr lang="ja-JP" altLang="en-US" sz="2400" dirty="0" smtClean="0">
                <a:latin typeface="HGP明朝E" panose="02020900000000000000" pitchFamily="18" charset="-128"/>
                <a:ea typeface="HGP明朝E" panose="02020900000000000000" pitchFamily="18" charset="-128"/>
                <a:cs typeface="Times New Roman" pitchFamily="18" charset="0"/>
              </a:rPr>
              <a:t>日本</a:t>
            </a:r>
            <a:r>
              <a:rPr lang="ja-JP" altLang="en-US" sz="2400" dirty="0">
                <a:latin typeface="HGP明朝E" panose="02020900000000000000" pitchFamily="18" charset="-128"/>
                <a:ea typeface="HGP明朝E" panose="02020900000000000000" pitchFamily="18" charset="-128"/>
                <a:cs typeface="Times New Roman" pitchFamily="18" charset="0"/>
              </a:rPr>
              <a:t>は</a:t>
            </a:r>
            <a:r>
              <a:rPr lang="ja-JP" altLang="en-US" sz="2400" dirty="0">
                <a:solidFill>
                  <a:srgbClr val="00B0F0"/>
                </a:solidFill>
                <a:latin typeface="HGP明朝E" panose="02020900000000000000" pitchFamily="18" charset="-128"/>
                <a:ea typeface="HGP明朝E" panose="02020900000000000000" pitchFamily="18" charset="-128"/>
                <a:cs typeface="Times New Roman" pitchFamily="18" charset="0"/>
              </a:rPr>
              <a:t>　</a:t>
            </a:r>
            <a:r>
              <a:rPr lang="en-US" altLang="ja-JP" sz="2400" dirty="0">
                <a:latin typeface="HGP明朝E" panose="02020900000000000000" pitchFamily="18" charset="-128"/>
                <a:ea typeface="HGP明朝E" panose="02020900000000000000" pitchFamily="18" charset="-128"/>
                <a:cs typeface="Times New Roman" pitchFamily="18" charset="0"/>
              </a:rPr>
              <a:t>Developing </a:t>
            </a:r>
            <a:r>
              <a:rPr lang="en-US" altLang="ja-JP" sz="2400" dirty="0" smtClean="0">
                <a:latin typeface="HGP明朝E" panose="02020900000000000000" pitchFamily="18" charset="-128"/>
                <a:ea typeface="HGP明朝E" panose="02020900000000000000" pitchFamily="18" charset="-128"/>
                <a:cs typeface="Times New Roman" pitchFamily="18" charset="0"/>
              </a:rPr>
              <a:t>countr</a:t>
            </a:r>
            <a:r>
              <a:rPr lang="en-US" altLang="ja-JP" sz="2400" dirty="0">
                <a:latin typeface="HGP明朝E" panose="02020900000000000000" pitchFamily="18" charset="-128"/>
                <a:ea typeface="HGP明朝E" panose="02020900000000000000" pitchFamily="18" charset="-128"/>
                <a:cs typeface="Times New Roman" pitchFamily="18" charset="0"/>
              </a:rPr>
              <a:t>y</a:t>
            </a:r>
            <a:r>
              <a:rPr lang="ja-JP" altLang="en-US" sz="2400" dirty="0" smtClean="0">
                <a:latin typeface="HGP明朝E" panose="02020900000000000000" pitchFamily="18" charset="-128"/>
                <a:ea typeface="HGP明朝E" panose="02020900000000000000" pitchFamily="18" charset="-128"/>
                <a:cs typeface="Times New Roman" pitchFamily="18" charset="0"/>
              </a:rPr>
              <a:t>では</a:t>
            </a:r>
            <a:r>
              <a:rPr lang="ja-JP" altLang="en-US" sz="2400" dirty="0">
                <a:latin typeface="HGP明朝E" panose="02020900000000000000" pitchFamily="18" charset="-128"/>
                <a:ea typeface="HGP明朝E" panose="02020900000000000000" pitchFamily="18" charset="-128"/>
                <a:cs typeface="Times New Roman" pitchFamily="18" charset="0"/>
              </a:rPr>
              <a:t>ない</a:t>
            </a:r>
            <a:r>
              <a:rPr lang="ja-JP" altLang="en-US" sz="2400" dirty="0" smtClean="0">
                <a:latin typeface="HGP明朝E" panose="02020900000000000000" pitchFamily="18" charset="-128"/>
                <a:ea typeface="HGP明朝E" panose="02020900000000000000" pitchFamily="18" charset="-128"/>
                <a:cs typeface="Times New Roman" pitchFamily="18" charset="0"/>
              </a:rPr>
              <a:t>が面白い学会だと思い、アブストラクトを送り返</a:t>
            </a:r>
            <a:endParaRPr lang="en-US" altLang="ja-JP" sz="2400" dirty="0" smtClean="0">
              <a:latin typeface="HGP明朝E" panose="02020900000000000000" pitchFamily="18" charset="-128"/>
              <a:ea typeface="HGP明朝E" panose="02020900000000000000" pitchFamily="18" charset="-128"/>
              <a:cs typeface="Times New Roman" pitchFamily="18" charset="0"/>
            </a:endParaRPr>
          </a:p>
          <a:p>
            <a:pPr marL="0" indent="0">
              <a:buNone/>
            </a:pPr>
            <a:r>
              <a:rPr lang="ja-JP" altLang="en-US" sz="2400" dirty="0" smtClean="0">
                <a:latin typeface="HGP明朝E" panose="02020900000000000000" pitchFamily="18" charset="-128"/>
                <a:ea typeface="HGP明朝E" panose="02020900000000000000" pitchFamily="18" charset="-128"/>
                <a:cs typeface="Times New Roman" pitchFamily="18" charset="0"/>
              </a:rPr>
              <a:t>事を待った。</a:t>
            </a:r>
            <a:endParaRPr lang="ja-JP" altLang="en-US" sz="2400" dirty="0">
              <a:latin typeface="HGP明朝E" panose="02020900000000000000" pitchFamily="18" charset="-128"/>
              <a:ea typeface="HGP明朝E" panose="02020900000000000000" pitchFamily="18" charset="-128"/>
              <a:cs typeface="Times New Roman" pitchFamily="18" charset="0"/>
            </a:endParaRPr>
          </a:p>
        </p:txBody>
      </p:sp>
    </p:spTree>
    <p:extLst>
      <p:ext uri="{BB962C8B-B14F-4D97-AF65-F5344CB8AC3E}">
        <p14:creationId xmlns="" xmlns:p14="http://schemas.microsoft.com/office/powerpoint/2010/main" val="1436605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9125" y="2012742"/>
            <a:ext cx="10734675" cy="3902174"/>
          </a:xfrm>
          <a:noFill/>
          <a:ln w="9525">
            <a:solidFill>
              <a:schemeClr val="tx1"/>
            </a:solidFill>
          </a:ln>
        </p:spPr>
        <p:txBody>
          <a:bodyPr>
            <a:normAutofit/>
          </a:bodyPr>
          <a:lstStyle/>
          <a:p>
            <a:pPr>
              <a:buNone/>
            </a:pPr>
            <a:r>
              <a:rPr lang="en-US" altLang="ja-JP" sz="4000" dirty="0">
                <a:latin typeface="Times New Roman" pitchFamily="18" charset="0"/>
                <a:cs typeface="Times New Roman" pitchFamily="18" charset="0"/>
              </a:rPr>
              <a:t>             </a:t>
            </a:r>
            <a:r>
              <a:rPr lang="en-US" altLang="ja-JP" sz="4000" b="1" dirty="0">
                <a:latin typeface="Times New Roman" pitchFamily="18" charset="0"/>
                <a:cs typeface="Times New Roman" pitchFamily="18" charset="0"/>
              </a:rPr>
              <a:t>      </a:t>
            </a:r>
            <a:r>
              <a:rPr lang="ja-JP" altLang="en-US" sz="4000" b="1" dirty="0" smtClean="0">
                <a:latin typeface="Times New Roman" pitchFamily="18" charset="0"/>
                <a:cs typeface="Times New Roman" pitchFamily="18" charset="0"/>
              </a:rPr>
              <a:t>　　　</a:t>
            </a:r>
            <a:r>
              <a:rPr kumimoji="1" lang="en-US" altLang="ja-JP" b="1" u="sng" dirty="0" smtClean="0">
                <a:latin typeface="Times New Roman" pitchFamily="18" charset="0"/>
                <a:cs typeface="Times New Roman" pitchFamily="18" charset="0"/>
              </a:rPr>
              <a:t>Final Mail To Mike</a:t>
            </a:r>
          </a:p>
          <a:p>
            <a:pPr>
              <a:buNone/>
            </a:pPr>
            <a:r>
              <a:rPr lang="en-US" altLang="ja-JP" sz="4000" dirty="0"/>
              <a:t>      </a:t>
            </a:r>
            <a:r>
              <a:rPr lang="en-US" altLang="ja-JP" sz="2600" dirty="0">
                <a:latin typeface="Times New Roman" panose="02020603050405020304" pitchFamily="18" charset="0"/>
                <a:cs typeface="Times New Roman" panose="02020603050405020304" pitchFamily="18" charset="0"/>
              </a:rPr>
              <a:t>Your mail did not answer my </a:t>
            </a:r>
            <a:r>
              <a:rPr lang="en-US" altLang="ja-JP" sz="2600" dirty="0" smtClean="0">
                <a:latin typeface="Times New Roman" panose="02020603050405020304" pitchFamily="18" charset="0"/>
                <a:cs typeface="Times New Roman" panose="02020603050405020304" pitchFamily="18" charset="0"/>
              </a:rPr>
              <a:t>questions inquired </a:t>
            </a:r>
            <a:r>
              <a:rPr lang="en-US" altLang="ja-JP" sz="2600" dirty="0">
                <a:latin typeface="Times New Roman" panose="02020603050405020304" pitchFamily="18" charset="0"/>
                <a:cs typeface="Times New Roman" panose="02020603050405020304" pitchFamily="18" charset="0"/>
              </a:rPr>
              <a:t>in </a:t>
            </a:r>
            <a:r>
              <a:rPr lang="en-US" altLang="ja-JP" sz="2600" dirty="0" smtClean="0">
                <a:latin typeface="Times New Roman" panose="02020603050405020304" pitchFamily="18" charset="0"/>
                <a:cs typeface="Times New Roman" panose="02020603050405020304" pitchFamily="18" charset="0"/>
              </a:rPr>
              <a:t>my </a:t>
            </a:r>
            <a:r>
              <a:rPr lang="en-US" altLang="ja-JP" sz="2600" dirty="0">
                <a:latin typeface="Times New Roman" panose="02020603050405020304" pitchFamily="18" charset="0"/>
                <a:cs typeface="Times New Roman" panose="02020603050405020304" pitchFamily="18" charset="0"/>
              </a:rPr>
              <a:t>last writings. I needed definite information on my  podium section, time, date, and chairperson's name.</a:t>
            </a:r>
          </a:p>
          <a:p>
            <a:pPr>
              <a:buNone/>
            </a:pPr>
            <a:r>
              <a:rPr lang="en-US" altLang="ja-JP" sz="2600" dirty="0">
                <a:latin typeface="Times New Roman" panose="02020603050405020304" pitchFamily="18" charset="0"/>
                <a:cs typeface="Times New Roman" panose="02020603050405020304" pitchFamily="18" charset="0"/>
              </a:rPr>
              <a:t>         Mike, no more time to continue correspondence with you. I should say </a:t>
            </a:r>
            <a:r>
              <a:rPr lang="en-US" altLang="ja-JP" sz="2600" dirty="0">
                <a:solidFill>
                  <a:srgbClr val="00B0F0"/>
                </a:solidFill>
                <a:latin typeface="Times New Roman" panose="02020603050405020304" pitchFamily="18" charset="0"/>
                <a:cs typeface="Times New Roman" panose="02020603050405020304" pitchFamily="18" charset="0"/>
              </a:rPr>
              <a:t>“Thank you” again. I have spent really </a:t>
            </a:r>
            <a:r>
              <a:rPr lang="en-US" altLang="ja-JP" sz="2600" dirty="0" smtClean="0">
                <a:solidFill>
                  <a:srgbClr val="00B0F0"/>
                </a:solidFill>
                <a:latin typeface="Times New Roman" panose="02020603050405020304" pitchFamily="18" charset="0"/>
                <a:cs typeface="Times New Roman" panose="02020603050405020304" pitchFamily="18" charset="0"/>
              </a:rPr>
              <a:t>enjoyable </a:t>
            </a:r>
            <a:r>
              <a:rPr lang="en-US" altLang="ja-JP" sz="2600" dirty="0">
                <a:solidFill>
                  <a:srgbClr val="00B0F0"/>
                </a:solidFill>
                <a:latin typeface="Times New Roman" panose="02020603050405020304" pitchFamily="18" charset="0"/>
                <a:cs typeface="Times New Roman" panose="02020603050405020304" pitchFamily="18" charset="0"/>
              </a:rPr>
              <a:t>time to play the game with you for a month. Our game finally comes to the end. See you somewhere </a:t>
            </a:r>
          </a:p>
          <a:p>
            <a:pPr>
              <a:buNone/>
            </a:pPr>
            <a:r>
              <a:rPr lang="en-US" altLang="ja-JP" sz="2600" dirty="0">
                <a:solidFill>
                  <a:srgbClr val="00B0F0"/>
                </a:solidFill>
                <a:latin typeface="Times New Roman" panose="02020603050405020304" pitchFamily="18" charset="0"/>
                <a:cs typeface="Times New Roman" panose="02020603050405020304" pitchFamily="18" charset="0"/>
              </a:rPr>
              <a:t>     in future again. Bye until then.</a:t>
            </a:r>
          </a:p>
          <a:p>
            <a:pPr>
              <a:buNone/>
            </a:pPr>
            <a:endParaRPr lang="en-US" altLang="ja-JP" sz="4000" b="1" dirty="0">
              <a:latin typeface="Times New Roman" pitchFamily="18" charset="0"/>
              <a:cs typeface="Times New Roman" pitchFamily="18" charset="0"/>
            </a:endParaRPr>
          </a:p>
          <a:p>
            <a:pPr algn="ctr">
              <a:buNone/>
            </a:pPr>
            <a:endParaRPr lang="ja-JP" altLang="en-US" sz="4000" b="1" dirty="0">
              <a:latin typeface="Times New Roman" pitchFamily="18" charset="0"/>
              <a:cs typeface="Times New Roman" pitchFamily="18" charset="0"/>
            </a:endParaRPr>
          </a:p>
          <a:p>
            <a:pPr>
              <a:buNone/>
            </a:pPr>
            <a:endParaRPr lang="ja-JP" altLang="en-US" sz="4000" b="1" dirty="0">
              <a:latin typeface="Times New Roman" pitchFamily="18" charset="0"/>
              <a:cs typeface="Times New Roman" pitchFamily="18" charset="0"/>
            </a:endParaRPr>
          </a:p>
        </p:txBody>
      </p:sp>
      <p:sp>
        <p:nvSpPr>
          <p:cNvPr id="4" name="スライド番号プレースホルダ 3"/>
          <p:cNvSpPr>
            <a:spLocks noGrp="1"/>
          </p:cNvSpPr>
          <p:nvPr>
            <p:ph type="sldNum" sz="quarter" idx="12"/>
          </p:nvPr>
        </p:nvSpPr>
        <p:spPr/>
        <p:txBody>
          <a:bodyPr/>
          <a:lstStyle/>
          <a:p>
            <a:fld id="{091F0BC8-B8E2-4E08-96D2-2A74A9E5226E}" type="slidenum">
              <a:rPr kumimoji="1" lang="ja-JP" altLang="en-US" smtClean="0"/>
              <a:pPr/>
              <a:t>20</a:t>
            </a:fld>
            <a:endParaRPr kumimoji="1" lang="ja-JP" altLang="en-US"/>
          </a:p>
        </p:txBody>
      </p:sp>
      <p:sp>
        <p:nvSpPr>
          <p:cNvPr id="5" name="テキスト ボックス 4"/>
          <p:cNvSpPr txBox="1"/>
          <p:nvPr/>
        </p:nvSpPr>
        <p:spPr>
          <a:xfrm>
            <a:off x="3073167" y="317908"/>
            <a:ext cx="6367449" cy="523220"/>
          </a:xfrm>
          <a:prstGeom prst="rect">
            <a:avLst/>
          </a:prstGeom>
          <a:noFill/>
        </p:spPr>
        <p:txBody>
          <a:bodyPr wrap="none" rtlCol="0">
            <a:spAutoFit/>
          </a:bodyPr>
          <a:lstStyle/>
          <a:p>
            <a:r>
              <a:rPr lang="en-US" altLang="ja-JP" sz="2800" dirty="0" smtClean="0">
                <a:latin typeface="HGP明朝E" pitchFamily="18" charset="-128"/>
                <a:ea typeface="HGP明朝E" pitchFamily="18" charset="-128"/>
              </a:rPr>
              <a:t>◇</a:t>
            </a:r>
            <a:r>
              <a:rPr lang="ja-JP" altLang="en-US" sz="2800" dirty="0" smtClean="0">
                <a:latin typeface="HGP明朝E" pitchFamily="18" charset="-128"/>
                <a:ea typeface="HGP明朝E" pitchFamily="18" charset="-128"/>
              </a:rPr>
              <a:t>ロンドン国際学会長</a:t>
            </a:r>
            <a:r>
              <a:rPr lang="en-US" altLang="ja-JP" sz="2800" dirty="0" smtClean="0">
                <a:latin typeface="HGP明朝E" pitchFamily="18" charset="-128"/>
                <a:ea typeface="HGP明朝E" pitchFamily="18" charset="-128"/>
              </a:rPr>
              <a:t>Mike</a:t>
            </a:r>
            <a:r>
              <a:rPr lang="ja-JP" altLang="en-US" sz="2800" dirty="0">
                <a:latin typeface="HGP明朝E" pitchFamily="18" charset="-128"/>
                <a:ea typeface="HGP明朝E" pitchFamily="18" charset="-128"/>
              </a:rPr>
              <a:t>へ最後通牒！</a:t>
            </a:r>
            <a:endParaRPr lang="en-US" altLang="ja-JP" sz="2800" dirty="0">
              <a:latin typeface="HGP明朝E" pitchFamily="18" charset="-128"/>
              <a:ea typeface="HGP明朝E" pitchFamily="18" charset="-128"/>
            </a:endParaRPr>
          </a:p>
        </p:txBody>
      </p:sp>
      <p:sp>
        <p:nvSpPr>
          <p:cNvPr id="7" name="テキスト ボックス 6"/>
          <p:cNvSpPr txBox="1"/>
          <p:nvPr/>
        </p:nvSpPr>
        <p:spPr>
          <a:xfrm>
            <a:off x="663799" y="5940674"/>
            <a:ext cx="10745249" cy="646331"/>
          </a:xfrm>
          <a:prstGeom prst="rect">
            <a:avLst/>
          </a:prstGeom>
          <a:noFill/>
        </p:spPr>
        <p:txBody>
          <a:bodyPr wrap="none" rtlCol="0">
            <a:spAutoFit/>
          </a:bodyPr>
          <a:lstStyle/>
          <a:p>
            <a:r>
              <a:rPr lang="ja-JP" altLang="en-US" dirty="0">
                <a:solidFill>
                  <a:srgbClr val="FF0000"/>
                </a:solidFill>
                <a:latin typeface="HGP明朝E" panose="02020900000000000000" pitchFamily="18" charset="-128"/>
                <a:ea typeface="HGP明朝E" panose="02020900000000000000" pitchFamily="18" charset="-128"/>
              </a:rPr>
              <a:t>ネット</a:t>
            </a:r>
            <a:r>
              <a:rPr lang="ja-JP" altLang="en-US" dirty="0" smtClean="0">
                <a:solidFill>
                  <a:srgbClr val="FF0000"/>
                </a:solidFill>
                <a:latin typeface="HGP明朝E" panose="02020900000000000000" pitchFamily="18" charset="-128"/>
                <a:ea typeface="HGP明朝E" panose="02020900000000000000" pitchFamily="18" charset="-128"/>
              </a:rPr>
              <a:t>で流して</a:t>
            </a:r>
            <a:r>
              <a:rPr lang="ja-JP" altLang="en-US" dirty="0" smtClean="0">
                <a:solidFill>
                  <a:srgbClr val="FF0000"/>
                </a:solidFill>
                <a:latin typeface="HGP明朝E" panose="02020900000000000000" pitchFamily="18" charset="-128"/>
                <a:ea typeface="HGP明朝E" panose="02020900000000000000" pitchFamily="18" charset="-128"/>
              </a:rPr>
              <a:t>いた国際学界</a:t>
            </a:r>
            <a:r>
              <a:rPr lang="ja-JP" altLang="en-US" dirty="0" smtClean="0">
                <a:solidFill>
                  <a:srgbClr val="FF0000"/>
                </a:solidFill>
                <a:latin typeface="HGP明朝E" panose="02020900000000000000" pitchFamily="18" charset="-128"/>
                <a:ea typeface="HGP明朝E" panose="02020900000000000000" pitchFamily="18" charset="-128"/>
              </a:rPr>
              <a:t>の開催案内は数日後には消えた。私は</a:t>
            </a:r>
            <a:r>
              <a:rPr lang="ja-JP" altLang="en-US" dirty="0">
                <a:solidFill>
                  <a:srgbClr val="FF0000"/>
                </a:solidFill>
                <a:latin typeface="HGP明朝E" panose="02020900000000000000" pitchFamily="18" charset="-128"/>
                <a:ea typeface="HGP明朝E" panose="02020900000000000000" pitchFamily="18" charset="-128"/>
              </a:rPr>
              <a:t>航空券キャンセルのため</a:t>
            </a:r>
            <a:r>
              <a:rPr lang="en-US" altLang="ja-JP" dirty="0">
                <a:solidFill>
                  <a:srgbClr val="FF0000"/>
                </a:solidFill>
                <a:latin typeface="HGP明朝E" panose="02020900000000000000" pitchFamily="18" charset="-128"/>
                <a:ea typeface="HGP明朝E" panose="02020900000000000000" pitchFamily="18" charset="-128"/>
              </a:rPr>
              <a:t>3</a:t>
            </a:r>
            <a:r>
              <a:rPr lang="ja-JP" altLang="en-US" dirty="0" smtClean="0">
                <a:solidFill>
                  <a:srgbClr val="FF0000"/>
                </a:solidFill>
                <a:latin typeface="HGP明朝E" panose="02020900000000000000" pitchFamily="18" charset="-128"/>
                <a:ea typeface="HGP明朝E" panose="02020900000000000000" pitchFamily="18" charset="-128"/>
              </a:rPr>
              <a:t>万ほど支払った。</a:t>
            </a:r>
            <a:endParaRPr lang="en-US" altLang="ja-JP" dirty="0" smtClean="0">
              <a:solidFill>
                <a:srgbClr val="FF0000"/>
              </a:solidFill>
              <a:latin typeface="HGP明朝E" panose="02020900000000000000" pitchFamily="18" charset="-128"/>
              <a:ea typeface="HGP明朝E" panose="02020900000000000000" pitchFamily="18" charset="-128"/>
            </a:endParaRPr>
          </a:p>
          <a:p>
            <a:r>
              <a:rPr lang="ja-JP" altLang="en-US" dirty="0" smtClean="0">
                <a:solidFill>
                  <a:srgbClr val="FF0000"/>
                </a:solidFill>
                <a:latin typeface="HGP明朝E" panose="02020900000000000000" pitchFamily="18" charset="-128"/>
                <a:ea typeface="HGP明朝E" panose="02020900000000000000" pitchFamily="18" charset="-128"/>
              </a:rPr>
              <a:t>　　　　　　　　　　　　　　　　　　　　　　　　こうして夢のような話は終わった。</a:t>
            </a:r>
            <a:endParaRPr kumimoji="1" lang="ja-JP" altLang="en-US" dirty="0">
              <a:solidFill>
                <a:srgbClr val="FF0000"/>
              </a:solidFill>
              <a:latin typeface="HGP明朝E" panose="02020900000000000000" pitchFamily="18" charset="-128"/>
              <a:ea typeface="HGP明朝E" panose="02020900000000000000" pitchFamily="18" charset="-128"/>
            </a:endParaRPr>
          </a:p>
        </p:txBody>
      </p:sp>
      <p:sp>
        <p:nvSpPr>
          <p:cNvPr id="2" name="テキスト ボックス 1"/>
          <p:cNvSpPr txBox="1"/>
          <p:nvPr/>
        </p:nvSpPr>
        <p:spPr>
          <a:xfrm>
            <a:off x="1091657" y="1130267"/>
            <a:ext cx="10315644" cy="707886"/>
          </a:xfrm>
          <a:prstGeom prst="rect">
            <a:avLst/>
          </a:prstGeom>
          <a:solidFill>
            <a:srgbClr val="FFFFCC"/>
          </a:solidFill>
        </p:spPr>
        <p:txBody>
          <a:bodyPr wrap="none" rtlCol="0">
            <a:spAutoFit/>
          </a:bodyPr>
          <a:lstStyle/>
          <a:p>
            <a:r>
              <a:rPr kumimoji="1" lang="en-US" altLang="ja-JP" sz="2000" dirty="0" smtClean="0">
                <a:solidFill>
                  <a:srgbClr val="002060"/>
                </a:solidFill>
                <a:latin typeface="HG明朝E" panose="02020909000000000000" pitchFamily="17" charset="-128"/>
                <a:ea typeface="HG明朝E" panose="02020909000000000000" pitchFamily="17" charset="-128"/>
              </a:rPr>
              <a:t>1</a:t>
            </a:r>
            <a:r>
              <a:rPr kumimoji="1" lang="ja-JP" altLang="en-US" sz="2000" dirty="0" smtClean="0">
                <a:solidFill>
                  <a:srgbClr val="002060"/>
                </a:solidFill>
                <a:latin typeface="HG明朝E" panose="02020909000000000000" pitchFamily="17" charset="-128"/>
                <a:ea typeface="HG明朝E" panose="02020909000000000000" pitchFamily="17" charset="-128"/>
              </a:rPr>
              <a:t>ヶ月間、君とゲームを楽しんだ。我々のゲームも終わりに近づいた。将来どこかでまた</a:t>
            </a:r>
            <a:endParaRPr kumimoji="1" lang="en-US" altLang="ja-JP" sz="2000" dirty="0" smtClean="0">
              <a:solidFill>
                <a:srgbClr val="002060"/>
              </a:solidFill>
              <a:latin typeface="HG明朝E" panose="02020909000000000000" pitchFamily="17" charset="-128"/>
              <a:ea typeface="HG明朝E" panose="02020909000000000000" pitchFamily="17" charset="-128"/>
            </a:endParaRPr>
          </a:p>
          <a:p>
            <a:r>
              <a:rPr lang="ja-JP" altLang="en-US" sz="2000" dirty="0">
                <a:solidFill>
                  <a:srgbClr val="002060"/>
                </a:solidFill>
                <a:latin typeface="HG明朝E" panose="02020909000000000000" pitchFamily="17" charset="-128"/>
                <a:ea typeface="HG明朝E" panose="02020909000000000000" pitchFamily="17" charset="-128"/>
              </a:rPr>
              <a:t>　</a:t>
            </a:r>
            <a:r>
              <a:rPr lang="ja-JP" altLang="en-US" sz="2000" dirty="0" smtClean="0">
                <a:solidFill>
                  <a:srgbClr val="002060"/>
                </a:solidFill>
                <a:latin typeface="HG明朝E" panose="02020909000000000000" pitchFamily="17" charset="-128"/>
                <a:ea typeface="HG明朝E" panose="02020909000000000000" pitchFamily="17" charset="-128"/>
              </a:rPr>
              <a:t>　　　　　</a:t>
            </a:r>
            <a:r>
              <a:rPr kumimoji="1" lang="ja-JP" altLang="en-US" sz="2000" dirty="0" smtClean="0">
                <a:solidFill>
                  <a:srgbClr val="002060"/>
                </a:solidFill>
                <a:latin typeface="HG明朝E" panose="02020909000000000000" pitchFamily="17" charset="-128"/>
                <a:ea typeface="HG明朝E" panose="02020909000000000000" pitchFamily="17" charset="-128"/>
              </a:rPr>
              <a:t>会うこともあるだろう。その時まで</a:t>
            </a:r>
            <a:r>
              <a:rPr lang="ja-JP" altLang="en-US" sz="2000" dirty="0" smtClean="0">
                <a:solidFill>
                  <a:srgbClr val="002060"/>
                </a:solidFill>
                <a:latin typeface="HG明朝E" panose="02020909000000000000" pitchFamily="17" charset="-128"/>
                <a:ea typeface="HG明朝E" panose="02020909000000000000" pitchFamily="17" charset="-128"/>
              </a:rPr>
              <a:t>　バイ！</a:t>
            </a:r>
            <a:endParaRPr kumimoji="1" lang="ja-JP" altLang="en-US" sz="2000" dirty="0">
              <a:latin typeface="HG明朝E" panose="02020909000000000000" pitchFamily="17" charset="-128"/>
              <a:ea typeface="HG明朝E" panose="02020909000000000000" pitchFamily="17" charset="-128"/>
            </a:endParaRPr>
          </a:p>
        </p:txBody>
      </p:sp>
    </p:spTree>
    <p:extLst>
      <p:ext uri="{BB962C8B-B14F-4D97-AF65-F5344CB8AC3E}">
        <p14:creationId xmlns="" xmlns:p14="http://schemas.microsoft.com/office/powerpoint/2010/main" val="399659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1560" y="180305"/>
            <a:ext cx="6836523" cy="656851"/>
          </a:xfrm>
        </p:spPr>
        <p:txBody>
          <a:bodyPr>
            <a:normAutofit fontScale="90000"/>
          </a:bodyPr>
          <a:lstStyle/>
          <a:p>
            <a:r>
              <a:rPr kumimoji="1" lang="ja-JP" altLang="en-US" sz="2800" dirty="0" smtClean="0">
                <a:latin typeface="ＭＳ Ｐゴシック" panose="020B0600070205080204" pitchFamily="50" charset="-128"/>
                <a:ea typeface="ＭＳ Ｐゴシック" panose="020B0600070205080204" pitchFamily="50" charset="-128"/>
              </a:rPr>
              <a:t>◇</a:t>
            </a:r>
            <a:r>
              <a:rPr kumimoji="1" lang="en-US" altLang="ja-JP" sz="2400" dirty="0" smtClean="0">
                <a:latin typeface="HGP明朝E" panose="02020900000000000000" pitchFamily="18" charset="-128"/>
                <a:ea typeface="HGP明朝E" panose="02020900000000000000" pitchFamily="18" charset="-128"/>
              </a:rPr>
              <a:t>2013</a:t>
            </a:r>
            <a:r>
              <a:rPr kumimoji="1" lang="ja-JP" altLang="en-US" sz="2400" dirty="0" smtClean="0">
                <a:latin typeface="HGP明朝E" panose="02020900000000000000" pitchFamily="18" charset="-128"/>
                <a:ea typeface="HGP明朝E" panose="02020900000000000000" pitchFamily="18" charset="-128"/>
              </a:rPr>
              <a:t>年</a:t>
            </a:r>
            <a:r>
              <a:rPr kumimoji="1" lang="en-US" altLang="ja-JP" sz="2400" dirty="0" smtClean="0">
                <a:latin typeface="HGP明朝E" panose="02020900000000000000" pitchFamily="18" charset="-128"/>
                <a:ea typeface="HGP明朝E" panose="02020900000000000000" pitchFamily="18" charset="-128"/>
              </a:rPr>
              <a:t>9</a:t>
            </a:r>
            <a:r>
              <a:rPr kumimoji="1" lang="ja-JP" altLang="en-US" sz="2400" dirty="0" smtClean="0">
                <a:latin typeface="HGP明朝E" panose="02020900000000000000" pitchFamily="18" charset="-128"/>
                <a:ea typeface="HGP明朝E" panose="02020900000000000000" pitchFamily="18" charset="-128"/>
              </a:rPr>
              <a:t>月</a:t>
            </a:r>
            <a:r>
              <a:rPr kumimoji="1" lang="en-US" altLang="ja-JP" sz="2400" dirty="0" smtClean="0">
                <a:latin typeface="HGP明朝E" panose="02020900000000000000" pitchFamily="18" charset="-128"/>
                <a:ea typeface="HGP明朝E" panose="02020900000000000000" pitchFamily="18" charset="-128"/>
              </a:rPr>
              <a:t>24</a:t>
            </a:r>
            <a:r>
              <a:rPr kumimoji="1" lang="ja-JP" altLang="en-US" sz="2400" dirty="0" smtClean="0">
                <a:latin typeface="HGP明朝E" panose="02020900000000000000" pitchFamily="18" charset="-128"/>
                <a:ea typeface="HGP明朝E" panose="02020900000000000000" pitchFamily="18" charset="-128"/>
              </a:rPr>
              <a:t>日に届いたロンドン国際学会の案内</a:t>
            </a:r>
            <a:r>
              <a:rPr lang="ja-JP" altLang="en-US" sz="2400" dirty="0" smtClean="0">
                <a:latin typeface="HGP明朝E" panose="02020900000000000000" pitchFamily="18" charset="-128"/>
                <a:ea typeface="HGP明朝E" panose="02020900000000000000" pitchFamily="18" charset="-128"/>
              </a:rPr>
              <a:t>文面</a:t>
            </a:r>
            <a:endParaRPr kumimoji="1" lang="ja-JP" altLang="en-US" sz="2400" dirty="0">
              <a:latin typeface="HGP明朝E" panose="02020900000000000000" pitchFamily="18" charset="-128"/>
              <a:ea typeface="HGP明朝E" panose="02020900000000000000" pitchFamily="18" charset="-128"/>
            </a:endParaRPr>
          </a:p>
        </p:txBody>
      </p:sp>
      <p:sp>
        <p:nvSpPr>
          <p:cNvPr id="4" name="タイトル 1"/>
          <p:cNvSpPr>
            <a:spLocks noGrp="1"/>
          </p:cNvSpPr>
          <p:nvPr>
            <p:ph idx="1"/>
          </p:nvPr>
        </p:nvSpPr>
        <p:spPr>
          <a:xfrm>
            <a:off x="340829" y="1433219"/>
            <a:ext cx="11506200" cy="5248274"/>
          </a:xfrm>
          <a:ln>
            <a:solidFill>
              <a:schemeClr val="tx1"/>
            </a:solidFill>
          </a:ln>
        </p:spPr>
        <p:txBody>
          <a:bodyPr>
            <a:noAutofit/>
          </a:bodyPr>
          <a:lstStyle/>
          <a:p>
            <a:pPr marL="0" indent="0">
              <a:buNone/>
            </a:pPr>
            <a:r>
              <a:rPr lang="en-US" altLang="ja-JP" sz="1200" dirty="0" smtClean="0">
                <a:latin typeface="Times New Roman" pitchFamily="18" charset="0"/>
                <a:cs typeface="Times New Roman" pitchFamily="18" charset="0"/>
              </a:rPr>
              <a:t>Dear Colleague,</a:t>
            </a:r>
          </a:p>
          <a:p>
            <a:pPr marL="0" indent="0">
              <a:buNone/>
            </a:pPr>
            <a:r>
              <a:rPr lang="en-US" altLang="ja-JP" sz="1200" dirty="0" smtClean="0">
                <a:latin typeface="Times New Roman" pitchFamily="18" charset="0"/>
                <a:cs typeface="Times New Roman" pitchFamily="18" charset="0"/>
              </a:rPr>
              <a:t>We are writing this letter to you, in order to invite you wholeheartedly</a:t>
            </a:r>
            <a:r>
              <a:rPr lang="ja-JP" altLang="en-US" sz="1200" dirty="0" smtClean="0">
                <a:latin typeface="Times New Roman" pitchFamily="18" charset="0"/>
                <a:cs typeface="Times New Roman" pitchFamily="18" charset="0"/>
              </a:rPr>
              <a:t> </a:t>
            </a:r>
            <a:r>
              <a:rPr lang="en-US" altLang="ja-JP" sz="1200" dirty="0" smtClean="0">
                <a:latin typeface="Times New Roman" pitchFamily="18" charset="0"/>
                <a:cs typeface="Times New Roman" pitchFamily="18" charset="0"/>
              </a:rPr>
              <a:t>to our 2013 Global Conference on Environmental Dynamics, Science and Technology in London (GCEDST 2013) is the premier forum for the presentation of new advances and research results in the fields of Technology. The conference will bring together leading researchers, engineers and scientists in the domain of interest from around the world. Topics of interest for submission include, but are not limited to: *Environmental Science and Technology* Environmental dynamics* Meteorology* Hydrology* Geophysics* Atmospheric physics* Physical Climate and climatic changes* Global warming* Ozone layer depletion* *Carbon capture and storage* Biofuels* Integrated ecosystems management* Habitat reconstruction Biodiversity conservation* Deforestation* Wetlands* Landscape degradation and restoration* Ground water remediation* Soil decontamination* Eco-technology* Bio-engineering* Environmental sustainability* Resource management* Life cycle analysis* Environmental systems approach* Renewable sources of energy-energy savings* Clean technologies* Health and the Environment* Health related organisms* Hazardous substances assessment and epidemiological studies* Quality guidelines, environmental regulation and monitoring* Indoor air pollution* Water resources and river basin management* Regulatory practice, water quality objectives standard setting, water* quality classification* </a:t>
            </a:r>
            <a:r>
              <a:rPr lang="ja-JP" altLang="en-US" sz="1200" dirty="0" smtClean="0">
                <a:latin typeface="Times New Roman" pitchFamily="18" charset="0"/>
                <a:cs typeface="Times New Roman" pitchFamily="18" charset="0"/>
              </a:rPr>
              <a:t>・・・・・・・・・</a:t>
            </a:r>
            <a:r>
              <a:rPr lang="en-US" altLang="ja-JP" sz="1200" dirty="0" smtClean="0">
                <a:latin typeface="Times New Roman" pitchFamily="18" charset="0"/>
                <a:cs typeface="Times New Roman" pitchFamily="18" charset="0"/>
              </a:rPr>
              <a:t>.Proposal Submission: Interested presenters should submit an abstract of less than 500 words and a short bio of 100 words on or before extension 7th October,2013.</a:t>
            </a:r>
            <a:br>
              <a:rPr lang="en-US" altLang="ja-JP" sz="1200" dirty="0" smtClean="0">
                <a:latin typeface="Times New Roman" pitchFamily="18" charset="0"/>
                <a:cs typeface="Times New Roman" pitchFamily="18" charset="0"/>
              </a:rPr>
            </a:br>
            <a:r>
              <a:rPr lang="en-US" altLang="ja-JP" sz="1200" dirty="0" smtClean="0">
                <a:latin typeface="Times New Roman" pitchFamily="18" charset="0"/>
                <a:cs typeface="Times New Roman" pitchFamily="18" charset="0"/>
              </a:rPr>
              <a:t/>
            </a:r>
            <a:br>
              <a:rPr lang="en-US" altLang="ja-JP" sz="1200" dirty="0" smtClean="0">
                <a:latin typeface="Times New Roman" pitchFamily="18" charset="0"/>
                <a:cs typeface="Times New Roman" pitchFamily="18" charset="0"/>
              </a:rPr>
            </a:br>
            <a:r>
              <a:rPr lang="en-US" altLang="ja-JP" sz="1200" dirty="0" smtClean="0">
                <a:latin typeface="Times New Roman" pitchFamily="18" charset="0"/>
                <a:cs typeface="Times New Roman" pitchFamily="18" charset="0"/>
              </a:rPr>
              <a:t>Registration: Each delegation is entitled to come with 1 or 3 delegates either from the same institution/organization or as the case maybe. Registration should be done immediately the abstract is accepted.</a:t>
            </a:r>
            <a:br>
              <a:rPr lang="en-US" altLang="ja-JP" sz="1200" dirty="0" smtClean="0">
                <a:latin typeface="Times New Roman" pitchFamily="18" charset="0"/>
                <a:cs typeface="Times New Roman" pitchFamily="18" charset="0"/>
              </a:rPr>
            </a:br>
            <a:r>
              <a:rPr lang="en-US" altLang="ja-JP" sz="1200" b="1" dirty="0" smtClean="0">
                <a:solidFill>
                  <a:srgbClr val="00B0F0"/>
                </a:solidFill>
                <a:latin typeface="Times New Roman" pitchFamily="18" charset="0"/>
                <a:cs typeface="Times New Roman" pitchFamily="18" charset="0"/>
              </a:rPr>
              <a:t>Registration is free of charge for delegates from developing countries. Also free flight tickets, travel insurance, visa fees and per diem will be provided for all paper presenters and participating delegates.</a:t>
            </a:r>
            <a:r>
              <a:rPr lang="en-US" altLang="ja-JP" sz="1200" dirty="0" smtClean="0">
                <a:latin typeface="Times New Roman" pitchFamily="18" charset="0"/>
                <a:cs typeface="Times New Roman" pitchFamily="18" charset="0"/>
              </a:rPr>
              <a:t/>
            </a:r>
            <a:br>
              <a:rPr lang="en-US" altLang="ja-JP" sz="1200" dirty="0" smtClean="0">
                <a:latin typeface="Times New Roman" pitchFamily="18" charset="0"/>
                <a:cs typeface="Times New Roman" pitchFamily="18" charset="0"/>
              </a:rPr>
            </a:br>
            <a:r>
              <a:rPr lang="en-US" altLang="ja-JP" sz="1200" dirty="0" smtClean="0">
                <a:latin typeface="Times New Roman" pitchFamily="18" charset="0"/>
                <a:cs typeface="Times New Roman" pitchFamily="18" charset="0"/>
              </a:rPr>
              <a:t>Email: &lt;</a:t>
            </a:r>
            <a:r>
              <a:rPr lang="en-US" altLang="ja-JP" sz="1200" dirty="0" smtClean="0">
                <a:latin typeface="Times New Roman" pitchFamily="18" charset="0"/>
                <a:cs typeface="Times New Roman" pitchFamily="18" charset="0"/>
                <a:hlinkClick r:id="rId2"/>
              </a:rPr>
              <a:t>conference@gcedst.org.uk</a:t>
            </a:r>
            <a:r>
              <a:rPr lang="en-US" altLang="ja-JP" sz="1200" dirty="0" smtClean="0">
                <a:latin typeface="Times New Roman" pitchFamily="18" charset="0"/>
                <a:cs typeface="Times New Roman" pitchFamily="18" charset="0"/>
              </a:rPr>
              <a:t>&gt; for more details on online registration, abstract submission, full papers, power point presentation, accommodation, flight and venue.</a:t>
            </a:r>
            <a:br>
              <a:rPr lang="en-US" altLang="ja-JP" sz="1200" dirty="0" smtClean="0">
                <a:latin typeface="Times New Roman" pitchFamily="18" charset="0"/>
                <a:cs typeface="Times New Roman" pitchFamily="18" charset="0"/>
              </a:rPr>
            </a:br>
            <a:r>
              <a:rPr lang="en-US" altLang="ja-JP" sz="1200" dirty="0" smtClean="0">
                <a:latin typeface="Times New Roman" pitchFamily="18" charset="0"/>
                <a:cs typeface="Times New Roman" pitchFamily="18" charset="0"/>
              </a:rPr>
              <a:t/>
            </a:r>
            <a:br>
              <a:rPr lang="en-US" altLang="ja-JP" sz="1200" dirty="0" smtClean="0">
                <a:latin typeface="Times New Roman" pitchFamily="18" charset="0"/>
                <a:cs typeface="Times New Roman" pitchFamily="18" charset="0"/>
              </a:rPr>
            </a:br>
            <a:r>
              <a:rPr lang="en-US" altLang="ja-JP" sz="1200" dirty="0" smtClean="0">
                <a:latin typeface="Times New Roman" pitchFamily="18" charset="0"/>
                <a:cs typeface="Times New Roman" pitchFamily="18" charset="0"/>
              </a:rPr>
              <a:t>Important Dates:</a:t>
            </a:r>
            <a:br>
              <a:rPr lang="en-US" altLang="ja-JP" sz="1200" dirty="0" smtClean="0">
                <a:latin typeface="Times New Roman" pitchFamily="18" charset="0"/>
                <a:cs typeface="Times New Roman" pitchFamily="18" charset="0"/>
              </a:rPr>
            </a:br>
            <a:r>
              <a:rPr lang="en-US" altLang="ja-JP" sz="1200" dirty="0" smtClean="0">
                <a:latin typeface="Times New Roman" pitchFamily="18" charset="0"/>
                <a:cs typeface="Times New Roman" pitchFamily="18" charset="0"/>
              </a:rPr>
              <a:t>Extension Date For Abstract Submission: 7th October,2013</a:t>
            </a:r>
            <a:br>
              <a:rPr lang="en-US" altLang="ja-JP" sz="1200" dirty="0" smtClean="0">
                <a:latin typeface="Times New Roman" pitchFamily="18" charset="0"/>
                <a:cs typeface="Times New Roman" pitchFamily="18" charset="0"/>
              </a:rPr>
            </a:br>
            <a:r>
              <a:rPr lang="en-US" altLang="ja-JP" sz="1200" dirty="0" smtClean="0">
                <a:latin typeface="Times New Roman" pitchFamily="18" charset="0"/>
                <a:cs typeface="Times New Roman" pitchFamily="18" charset="0"/>
              </a:rPr>
              <a:t>Final Paper Submissions: 29th October, 2013</a:t>
            </a:r>
            <a:br>
              <a:rPr lang="en-US" altLang="ja-JP" sz="1200" dirty="0" smtClean="0">
                <a:latin typeface="Times New Roman" pitchFamily="18" charset="0"/>
                <a:cs typeface="Times New Roman" pitchFamily="18" charset="0"/>
              </a:rPr>
            </a:br>
            <a:r>
              <a:rPr lang="en-US" altLang="ja-JP" sz="1200" dirty="0" smtClean="0">
                <a:latin typeface="Times New Roman" pitchFamily="18" charset="0"/>
                <a:cs typeface="Times New Roman" pitchFamily="18" charset="0"/>
              </a:rPr>
              <a:t>GCEDST 2013 Conference Dates: 25-29 November, 2013</a:t>
            </a:r>
          </a:p>
          <a:p>
            <a:pPr marL="0" indent="0">
              <a:buNone/>
            </a:pPr>
            <a:r>
              <a:rPr lang="en-US" altLang="ja-JP" sz="1200" dirty="0" smtClean="0">
                <a:latin typeface="Times New Roman" pitchFamily="18" charset="0"/>
                <a:cs typeface="Times New Roman" pitchFamily="18" charset="0"/>
              </a:rPr>
              <a:t>We look forward to welcome you at the conference.</a:t>
            </a:r>
            <a:br>
              <a:rPr lang="en-US" altLang="ja-JP" sz="1200" dirty="0" smtClean="0">
                <a:latin typeface="Times New Roman" pitchFamily="18" charset="0"/>
                <a:cs typeface="Times New Roman" pitchFamily="18" charset="0"/>
              </a:rPr>
            </a:br>
            <a:r>
              <a:rPr lang="en-US" altLang="ja-JP" sz="1200" dirty="0" smtClean="0">
                <a:latin typeface="Times New Roman" pitchFamily="18" charset="0"/>
                <a:cs typeface="Times New Roman" pitchFamily="18" charset="0"/>
              </a:rPr>
              <a:t/>
            </a:r>
            <a:br>
              <a:rPr lang="en-US" altLang="ja-JP" sz="1200" dirty="0" smtClean="0">
                <a:latin typeface="Times New Roman" pitchFamily="18" charset="0"/>
                <a:cs typeface="Times New Roman" pitchFamily="18" charset="0"/>
              </a:rPr>
            </a:br>
            <a:r>
              <a:rPr lang="en-US" altLang="ja-JP" sz="1200" dirty="0" smtClean="0">
                <a:latin typeface="Times New Roman" pitchFamily="18" charset="0"/>
                <a:cs typeface="Times New Roman" pitchFamily="18" charset="0"/>
              </a:rPr>
              <a:t>Regards,</a:t>
            </a:r>
          </a:p>
          <a:p>
            <a:pPr marL="0" indent="0">
              <a:buNone/>
            </a:pPr>
            <a:r>
              <a:rPr lang="en-US" altLang="ja-JP" sz="1200" dirty="0" smtClean="0">
                <a:latin typeface="Times New Roman" pitchFamily="18" charset="0"/>
                <a:cs typeface="Times New Roman" pitchFamily="18" charset="0"/>
              </a:rPr>
              <a:t>Dr. Calvin Albert</a:t>
            </a:r>
            <a:br>
              <a:rPr lang="en-US" altLang="ja-JP" sz="1200" dirty="0" smtClean="0">
                <a:latin typeface="Times New Roman" pitchFamily="18" charset="0"/>
                <a:cs typeface="Times New Roman" pitchFamily="18" charset="0"/>
              </a:rPr>
            </a:br>
            <a:r>
              <a:rPr lang="en-US" altLang="ja-JP" sz="1200" dirty="0" smtClean="0">
                <a:latin typeface="Times New Roman" pitchFamily="18" charset="0"/>
                <a:cs typeface="Times New Roman" pitchFamily="18" charset="0"/>
              </a:rPr>
              <a:t>Secretary,</a:t>
            </a:r>
            <a:br>
              <a:rPr lang="en-US" altLang="ja-JP" sz="1200" dirty="0" smtClean="0">
                <a:latin typeface="Times New Roman" pitchFamily="18" charset="0"/>
                <a:cs typeface="Times New Roman" pitchFamily="18" charset="0"/>
              </a:rPr>
            </a:br>
            <a:r>
              <a:rPr lang="en-US" altLang="ja-JP" sz="1200" dirty="0" smtClean="0">
                <a:latin typeface="Times New Roman" pitchFamily="18" charset="0"/>
                <a:cs typeface="Times New Roman" pitchFamily="18" charset="0"/>
              </a:rPr>
              <a:t>Ph:+447053828354</a:t>
            </a:r>
            <a:br>
              <a:rPr lang="en-US" altLang="ja-JP" sz="1200" dirty="0" smtClean="0">
                <a:latin typeface="Times New Roman" pitchFamily="18" charset="0"/>
                <a:cs typeface="Times New Roman" pitchFamily="18" charset="0"/>
              </a:rPr>
            </a:br>
            <a:r>
              <a:rPr lang="en-US" altLang="ja-JP" sz="1200" dirty="0" smtClean="0">
                <a:latin typeface="Times New Roman" pitchFamily="18" charset="0"/>
                <a:cs typeface="Times New Roman" pitchFamily="18" charset="0"/>
              </a:rPr>
              <a:t>Address:241b, Hoe Street, </a:t>
            </a:r>
            <a:r>
              <a:rPr lang="en-US" altLang="ja-JP" sz="1200" dirty="0" err="1" smtClean="0">
                <a:latin typeface="Times New Roman" pitchFamily="18" charset="0"/>
                <a:cs typeface="Times New Roman" pitchFamily="18" charset="0"/>
              </a:rPr>
              <a:t>Walthamstow</a:t>
            </a:r>
            <a:r>
              <a:rPr lang="en-US" altLang="ja-JP" sz="1200" dirty="0" smtClean="0">
                <a:latin typeface="Times New Roman" pitchFamily="18" charset="0"/>
                <a:cs typeface="Times New Roman" pitchFamily="18" charset="0"/>
              </a:rPr>
              <a:t>, London, E17 9PP, United Kingdom.</a:t>
            </a:r>
            <a:endParaRPr kumimoji="1" lang="ja-JP" altLang="en-US" sz="1200" dirty="0"/>
          </a:p>
        </p:txBody>
      </p:sp>
      <p:sp>
        <p:nvSpPr>
          <p:cNvPr id="3" name="テキスト ボックス 2"/>
          <p:cNvSpPr txBox="1"/>
          <p:nvPr/>
        </p:nvSpPr>
        <p:spPr>
          <a:xfrm>
            <a:off x="1517616" y="886351"/>
            <a:ext cx="9184727" cy="400110"/>
          </a:xfrm>
          <a:prstGeom prst="rect">
            <a:avLst/>
          </a:prstGeom>
          <a:noFill/>
        </p:spPr>
        <p:txBody>
          <a:bodyPr wrap="square" rtlCol="0">
            <a:spAutoFit/>
          </a:bodyPr>
          <a:lstStyle/>
          <a:p>
            <a:r>
              <a:rPr kumimoji="1" lang="ja-JP" altLang="en-US" sz="2000" dirty="0" smtClean="0">
                <a:solidFill>
                  <a:srgbClr val="FF0000"/>
                </a:solidFill>
                <a:latin typeface="HGP明朝E" panose="02020900000000000000" pitchFamily="18" charset="-128"/>
                <a:ea typeface="HGP明朝E" panose="02020900000000000000" pitchFamily="18" charset="-128"/>
              </a:rPr>
              <a:t>（あまりにも多くの研究領域が記載されているので学会としては特異的だな・・・と思う）</a:t>
            </a:r>
            <a:endParaRPr kumimoji="1" lang="ja-JP" altLang="en-US" sz="2000" dirty="0">
              <a:solidFill>
                <a:srgbClr val="FF0000"/>
              </a:solidFill>
              <a:latin typeface="HGP明朝E" panose="02020900000000000000" pitchFamily="18" charset="-128"/>
              <a:ea typeface="HGP明朝E" panose="02020900000000000000" pitchFamily="18" charset="-128"/>
            </a:endParaRPr>
          </a:p>
        </p:txBody>
      </p:sp>
      <p:sp>
        <p:nvSpPr>
          <p:cNvPr id="5" name="正方形/長方形 4"/>
          <p:cNvSpPr/>
          <p:nvPr/>
        </p:nvSpPr>
        <p:spPr>
          <a:xfrm>
            <a:off x="10225767" y="1160840"/>
            <a:ext cx="1697901" cy="276999"/>
          </a:xfrm>
          <a:prstGeom prst="rect">
            <a:avLst/>
          </a:prstGeom>
          <a:noFill/>
        </p:spPr>
        <p:txBody>
          <a:bodyPr wrap="none">
            <a:spAutoFit/>
          </a:bodyPr>
          <a:lstStyle/>
          <a:p>
            <a:r>
              <a:rPr lang="en-US" altLang="ja-JP" sz="1200" dirty="0" smtClean="0"/>
              <a:t>❶ 2013</a:t>
            </a:r>
            <a:r>
              <a:rPr lang="ja-JP" altLang="en-US" sz="1200" dirty="0" smtClean="0"/>
              <a:t>年</a:t>
            </a:r>
            <a:r>
              <a:rPr lang="en-US" altLang="ja-JP" sz="1200" dirty="0" smtClean="0"/>
              <a:t>9</a:t>
            </a:r>
            <a:r>
              <a:rPr lang="ja-JP" altLang="en-US" sz="1200" dirty="0" smtClean="0"/>
              <a:t>月</a:t>
            </a:r>
            <a:r>
              <a:rPr lang="en-US" altLang="ja-JP" sz="1200" dirty="0" smtClean="0"/>
              <a:t>24</a:t>
            </a:r>
            <a:r>
              <a:rPr lang="ja-JP" altLang="en-US" sz="1200" dirty="0" smtClean="0"/>
              <a:t>日 </a:t>
            </a:r>
            <a:r>
              <a:rPr lang="en-US" altLang="ja-JP" sz="1200" dirty="0" smtClean="0"/>
              <a:t>1:29</a:t>
            </a:r>
            <a:endParaRPr lang="ja-JP" altLang="en-US" sz="1200" dirty="0"/>
          </a:p>
        </p:txBody>
      </p:sp>
    </p:spTree>
    <p:extLst>
      <p:ext uri="{BB962C8B-B14F-4D97-AF65-F5344CB8AC3E}">
        <p14:creationId xmlns="" xmlns:p14="http://schemas.microsoft.com/office/powerpoint/2010/main" val="219614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33351" y="1453878"/>
            <a:ext cx="11877674" cy="5273997"/>
          </a:xfrm>
          <a:ln>
            <a:solidFill>
              <a:schemeClr val="tx1">
                <a:lumMod val="50000"/>
                <a:lumOff val="50000"/>
              </a:schemeClr>
            </a:solidFill>
          </a:ln>
        </p:spPr>
        <p:txBody>
          <a:bodyPr>
            <a:noAutofit/>
          </a:bodyPr>
          <a:lstStyle/>
          <a:p>
            <a:pPr>
              <a:buNone/>
            </a:pPr>
            <a:r>
              <a:rPr lang="en-US" altLang="ja-JP" sz="1200" dirty="0" smtClean="0">
                <a:latin typeface="Times New Roman" panose="02020603050405020304" pitchFamily="18" charset="0"/>
                <a:cs typeface="Times New Roman" panose="02020603050405020304" pitchFamily="18" charset="0"/>
              </a:rPr>
              <a:t>      Dear </a:t>
            </a:r>
            <a:r>
              <a:rPr lang="en-US" altLang="ja-JP" sz="1200" dirty="0" err="1">
                <a:latin typeface="Times New Roman" panose="02020603050405020304" pitchFamily="18" charset="0"/>
                <a:cs typeface="Times New Roman" panose="02020603050405020304" pitchFamily="18" charset="0"/>
              </a:rPr>
              <a:t>Jin-Ichi</a:t>
            </a:r>
            <a:r>
              <a:rPr lang="en-US" altLang="ja-JP" sz="1200" dirty="0">
                <a:latin typeface="Times New Roman" panose="02020603050405020304" pitchFamily="18" charset="0"/>
                <a:cs typeface="Times New Roman" panose="02020603050405020304" pitchFamily="18" charset="0"/>
              </a:rPr>
              <a:t> Sasaki,</a:t>
            </a:r>
            <a:br>
              <a:rPr lang="en-US" altLang="ja-JP" sz="1200" dirty="0">
                <a:latin typeface="Times New Roman" panose="02020603050405020304" pitchFamily="18" charset="0"/>
                <a:cs typeface="Times New Roman" panose="02020603050405020304" pitchFamily="18" charset="0"/>
              </a:rPr>
            </a:br>
            <a:r>
              <a:rPr lang="en-US" altLang="ja-JP" sz="1200" dirty="0" err="1">
                <a:latin typeface="Times New Roman" panose="02020603050405020304" pitchFamily="18" charset="0"/>
                <a:cs typeface="Times New Roman" panose="02020603050405020304" pitchFamily="18" charset="0"/>
              </a:rPr>
              <a:t>Hirosaki</a:t>
            </a:r>
            <a:r>
              <a:rPr lang="en-US" altLang="ja-JP" sz="1200" dirty="0">
                <a:latin typeface="Times New Roman" panose="02020603050405020304" pitchFamily="18" charset="0"/>
                <a:cs typeface="Times New Roman" panose="02020603050405020304" pitchFamily="18" charset="0"/>
              </a:rPr>
              <a:t> University of Health </a:t>
            </a:r>
            <a:r>
              <a:rPr lang="en-US" altLang="ja-JP" sz="1200" dirty="0" smtClean="0">
                <a:latin typeface="Times New Roman" panose="02020603050405020304" pitchFamily="18" charset="0"/>
                <a:cs typeface="Times New Roman" panose="02020603050405020304" pitchFamily="18" charset="0"/>
              </a:rPr>
              <a:t>Science</a:t>
            </a:r>
            <a:r>
              <a:rPr lang="en-US" altLang="ja-JP" sz="1200" dirty="0">
                <a:latin typeface="Times New Roman" panose="02020603050405020304" pitchFamily="18" charset="0"/>
                <a:cs typeface="Times New Roman" panose="02020603050405020304" pitchFamily="18" charset="0"/>
              </a:rPr>
              <a:t>, Japan</a:t>
            </a:r>
            <a:r>
              <a:rPr lang="en-US" altLang="ja-JP" sz="1200" dirty="0" smtClean="0">
                <a:latin typeface="Times New Roman" panose="02020603050405020304" pitchFamily="18" charset="0"/>
                <a:cs typeface="Times New Roman" panose="02020603050405020304" pitchFamily="18" charset="0"/>
              </a:rPr>
              <a:t>.</a:t>
            </a:r>
            <a:r>
              <a:rPr lang="en-US" altLang="ja-JP" sz="1200" dirty="0">
                <a:latin typeface="Times New Roman" panose="02020603050405020304" pitchFamily="18" charset="0"/>
                <a:cs typeface="Times New Roman" panose="02020603050405020304" pitchFamily="18" charset="0"/>
              </a:rPr>
              <a:t/>
            </a:r>
            <a:br>
              <a:rPr lang="en-US" altLang="ja-JP" sz="1200" dirty="0">
                <a:latin typeface="Times New Roman" panose="02020603050405020304" pitchFamily="18" charset="0"/>
                <a:cs typeface="Times New Roman" panose="02020603050405020304" pitchFamily="18" charset="0"/>
              </a:rPr>
            </a:br>
            <a:r>
              <a:rPr lang="en-US" altLang="ja-JP" sz="1200" dirty="0">
                <a:latin typeface="Times New Roman" panose="02020603050405020304" pitchFamily="18" charset="0"/>
                <a:cs typeface="Times New Roman" panose="02020603050405020304" pitchFamily="18" charset="0"/>
              </a:rPr>
              <a:t/>
            </a:r>
            <a:br>
              <a:rPr lang="en-US" altLang="ja-JP" sz="1200" dirty="0">
                <a:latin typeface="Times New Roman" panose="02020603050405020304" pitchFamily="18" charset="0"/>
                <a:cs typeface="Times New Roman" panose="02020603050405020304" pitchFamily="18" charset="0"/>
              </a:rPr>
            </a:br>
            <a:r>
              <a:rPr lang="en-US" altLang="ja-JP" sz="1200" dirty="0">
                <a:solidFill>
                  <a:srgbClr val="1802BE"/>
                </a:solidFill>
                <a:latin typeface="Times New Roman" panose="02020603050405020304" pitchFamily="18" charset="0"/>
                <a:cs typeface="Times New Roman" panose="02020603050405020304" pitchFamily="18" charset="0"/>
              </a:rPr>
              <a:t>We have looked at your abstract titled:"Quake-Caused Catastrophe and Post Fact Report from Japan-Tsunami, Infection, and </a:t>
            </a:r>
            <a:r>
              <a:rPr lang="en-US" altLang="ja-JP" sz="1200" dirty="0" smtClean="0">
                <a:solidFill>
                  <a:srgbClr val="1802BE"/>
                </a:solidFill>
                <a:latin typeface="Times New Roman" panose="02020603050405020304" pitchFamily="18" charset="0"/>
                <a:cs typeface="Times New Roman" panose="02020603050405020304" pitchFamily="18" charset="0"/>
              </a:rPr>
              <a:t>Radioactivity”</a:t>
            </a:r>
            <a:endParaRPr lang="en-US" altLang="ja-JP" sz="1200" dirty="0">
              <a:solidFill>
                <a:srgbClr val="FF0000"/>
              </a:solidFill>
              <a:latin typeface="Times New Roman" panose="02020603050405020304" pitchFamily="18" charset="0"/>
              <a:cs typeface="Times New Roman" panose="02020603050405020304" pitchFamily="18" charset="0"/>
            </a:endParaRPr>
          </a:p>
          <a:p>
            <a:pPr>
              <a:buNone/>
            </a:pPr>
            <a:r>
              <a:rPr lang="en-US" altLang="ja-JP" sz="1200" dirty="0" smtClean="0">
                <a:solidFill>
                  <a:srgbClr val="FF0000"/>
                </a:solidFill>
                <a:latin typeface="Times New Roman" panose="02020603050405020304" pitchFamily="18" charset="0"/>
                <a:cs typeface="Times New Roman" panose="02020603050405020304" pitchFamily="18" charset="0"/>
              </a:rPr>
              <a:t>            Your </a:t>
            </a:r>
            <a:r>
              <a:rPr lang="en-US" altLang="ja-JP" sz="1200" dirty="0">
                <a:solidFill>
                  <a:srgbClr val="FF0000"/>
                </a:solidFill>
                <a:latin typeface="Times New Roman" panose="02020603050405020304" pitchFamily="18" charset="0"/>
                <a:cs typeface="Times New Roman" panose="02020603050405020304" pitchFamily="18" charset="0"/>
              </a:rPr>
              <a:t>abstract is acceptable for oral presentation</a:t>
            </a:r>
            <a:r>
              <a:rPr lang="en-US" altLang="ja-JP" sz="1200" dirty="0">
                <a:latin typeface="Times New Roman" panose="02020603050405020304" pitchFamily="18" charset="0"/>
                <a:cs typeface="Times New Roman" panose="02020603050405020304" pitchFamily="18" charset="0"/>
              </a:rPr>
              <a:t>; send in the full paper for review and inclusion in our final program of event which will enable your presentation at the Global Conference on Environmental Dynamics, Science and Technology session slated for 25</a:t>
            </a:r>
            <a:r>
              <a:rPr lang="en-US" altLang="ja-JP" sz="1200" baseline="30000" dirty="0">
                <a:latin typeface="Times New Roman" panose="02020603050405020304" pitchFamily="18" charset="0"/>
                <a:cs typeface="Times New Roman" panose="02020603050405020304" pitchFamily="18" charset="0"/>
              </a:rPr>
              <a:t>th</a:t>
            </a:r>
            <a:r>
              <a:rPr lang="en-US" altLang="ja-JP" sz="1200" dirty="0">
                <a:latin typeface="Times New Roman" panose="02020603050405020304" pitchFamily="18" charset="0"/>
                <a:cs typeface="Times New Roman" panose="02020603050405020304" pitchFamily="18" charset="0"/>
              </a:rPr>
              <a:t> – 29</a:t>
            </a:r>
            <a:r>
              <a:rPr lang="en-US" altLang="ja-JP" sz="1200" baseline="30000" dirty="0">
                <a:latin typeface="Times New Roman" panose="02020603050405020304" pitchFamily="18" charset="0"/>
                <a:cs typeface="Times New Roman" panose="02020603050405020304" pitchFamily="18" charset="0"/>
              </a:rPr>
              <a:t>th</a:t>
            </a:r>
            <a:r>
              <a:rPr lang="en-US" altLang="ja-JP" sz="1200" dirty="0">
                <a:latin typeface="Times New Roman" panose="02020603050405020304" pitchFamily="18" charset="0"/>
                <a:cs typeface="Times New Roman" panose="02020603050405020304" pitchFamily="18" charset="0"/>
              </a:rPr>
              <a:t> November, 2013 at the Bolton Palace Hotel. Also log on </a:t>
            </a:r>
            <a:r>
              <a:rPr lang="en-US" altLang="ja-JP" sz="1200" u="sng" dirty="0">
                <a:latin typeface="Times New Roman" panose="02020603050405020304" pitchFamily="18" charset="0"/>
                <a:cs typeface="Times New Roman" panose="02020603050405020304" pitchFamily="18" charset="0"/>
                <a:hlinkClick r:id="rId2"/>
              </a:rPr>
              <a:t>www.gcedst2013.org.uk</a:t>
            </a:r>
            <a:r>
              <a:rPr lang="en-US" altLang="ja-JP" sz="1200" dirty="0">
                <a:latin typeface="Times New Roman" panose="02020603050405020304" pitchFamily="18" charset="0"/>
                <a:cs typeface="Times New Roman" panose="02020603050405020304" pitchFamily="18" charset="0"/>
              </a:rPr>
              <a:t> to complete the registration and access grant application forms respectively to enable the Global Conference on Environmental Dynamics, Science and Technology Committee fund your air ticket, visa fee, travel insurance and per diem. </a:t>
            </a:r>
          </a:p>
          <a:p>
            <a:pPr>
              <a:buNone/>
            </a:pPr>
            <a:r>
              <a:rPr lang="en-US" altLang="ja-JP" sz="1200" dirty="0" smtClean="0">
                <a:latin typeface="Times New Roman" panose="02020603050405020304" pitchFamily="18" charset="0"/>
                <a:cs typeface="Times New Roman" panose="02020603050405020304" pitchFamily="18" charset="0"/>
              </a:rPr>
              <a:t>            To </a:t>
            </a:r>
            <a:r>
              <a:rPr lang="en-US" altLang="ja-JP" sz="1200" dirty="0">
                <a:latin typeface="Times New Roman" panose="02020603050405020304" pitchFamily="18" charset="0"/>
                <a:cs typeface="Times New Roman" panose="02020603050405020304" pitchFamily="18" charset="0"/>
              </a:rPr>
              <a:t>enable our sponsors approve and disburse your access grant at the earliest, all delegates were instructed to include the cost of their hotel reservations in per diem for reimbursement during the disbursement of the access grant. Send in your hotel reservation receipt issued by Bolton Palace Hotel, the venue of the Global Conference on Environmental Dynamics, Science and Technology to enable the GCEDST 2013 Organizing Committee issue your invitation letter and disburse your access grant within two working days on receipt of your reservation receipt. Email: Bolton Palace Hotel &lt;</a:t>
            </a:r>
            <a:r>
              <a:rPr lang="en-US" altLang="ja-JP" sz="1200" u="sng" dirty="0">
                <a:latin typeface="Times New Roman" panose="02020603050405020304" pitchFamily="18" charset="0"/>
                <a:cs typeface="Times New Roman" panose="02020603050405020304" pitchFamily="18" charset="0"/>
                <a:hlinkClick r:id="rId3"/>
              </a:rPr>
              <a:t>reservations@boltonpalacehotel.co.uk</a:t>
            </a:r>
            <a:r>
              <a:rPr lang="en-US" altLang="ja-JP" sz="1200" dirty="0">
                <a:latin typeface="Times New Roman" panose="02020603050405020304" pitchFamily="18" charset="0"/>
                <a:cs typeface="Times New Roman" panose="02020603050405020304" pitchFamily="18" charset="0"/>
              </a:rPr>
              <a:t>&gt; to book your hotel reservation immediately</a:t>
            </a:r>
            <a:r>
              <a:rPr lang="en-US" altLang="ja-JP" sz="1200" dirty="0" smtClean="0">
                <a:latin typeface="Times New Roman" panose="02020603050405020304" pitchFamily="18" charset="0"/>
                <a:cs typeface="Times New Roman" panose="02020603050405020304" pitchFamily="18" charset="0"/>
              </a:rPr>
              <a:t>.</a:t>
            </a:r>
            <a:endParaRPr lang="en-US" altLang="ja-JP" sz="1200" dirty="0">
              <a:latin typeface="Times New Roman" panose="02020603050405020304" pitchFamily="18" charset="0"/>
              <a:cs typeface="Times New Roman" panose="02020603050405020304" pitchFamily="18" charset="0"/>
            </a:endParaRPr>
          </a:p>
          <a:p>
            <a:pPr>
              <a:buNone/>
            </a:pPr>
            <a:r>
              <a:rPr lang="en-US" altLang="ja-JP" sz="1200" dirty="0" smtClean="0">
                <a:latin typeface="Times New Roman" panose="02020603050405020304" pitchFamily="18" charset="0"/>
                <a:cs typeface="Times New Roman" panose="02020603050405020304" pitchFamily="18" charset="0"/>
              </a:rPr>
              <a:t>         We </a:t>
            </a:r>
            <a:r>
              <a:rPr lang="en-US" altLang="ja-JP" sz="1200" dirty="0">
                <a:latin typeface="Times New Roman" panose="02020603050405020304" pitchFamily="18" charset="0"/>
                <a:cs typeface="Times New Roman" panose="02020603050405020304" pitchFamily="18" charset="0"/>
              </a:rPr>
              <a:t>look forward to meeting your delegation in London</a:t>
            </a:r>
            <a:r>
              <a:rPr lang="en-US" altLang="ja-JP" sz="1200" dirty="0" smtClean="0">
                <a:latin typeface="Times New Roman" panose="02020603050405020304" pitchFamily="18" charset="0"/>
                <a:cs typeface="Times New Roman" panose="02020603050405020304" pitchFamily="18" charset="0"/>
              </a:rPr>
              <a:t>!</a:t>
            </a:r>
          </a:p>
          <a:p>
            <a:pPr>
              <a:buNone/>
            </a:pPr>
            <a:r>
              <a:rPr lang="en-US" altLang="ja-JP" sz="1200" dirty="0" smtClean="0">
                <a:latin typeface="Times New Roman" panose="02020603050405020304" pitchFamily="18" charset="0"/>
                <a:cs typeface="Times New Roman" panose="02020603050405020304" pitchFamily="18" charset="0"/>
              </a:rPr>
              <a:t>         Congratulations!!</a:t>
            </a:r>
            <a:endParaRPr lang="en-US" altLang="ja-JP" sz="1200" dirty="0">
              <a:latin typeface="Times New Roman" panose="02020603050405020304" pitchFamily="18" charset="0"/>
              <a:cs typeface="Times New Roman" panose="02020603050405020304" pitchFamily="18" charset="0"/>
            </a:endParaRPr>
          </a:p>
          <a:p>
            <a:pPr>
              <a:buNone/>
            </a:pPr>
            <a:r>
              <a:rPr lang="en-US" altLang="ja-JP" sz="1200" dirty="0" smtClean="0">
                <a:latin typeface="Times New Roman" panose="02020603050405020304" pitchFamily="18" charset="0"/>
                <a:cs typeface="Times New Roman" panose="02020603050405020304" pitchFamily="18" charset="0"/>
              </a:rPr>
              <a:t>         Regards,</a:t>
            </a:r>
            <a:endParaRPr lang="en-US" altLang="ja-JP" sz="1200" dirty="0">
              <a:latin typeface="Times New Roman" panose="02020603050405020304" pitchFamily="18" charset="0"/>
              <a:cs typeface="Times New Roman" panose="02020603050405020304" pitchFamily="18" charset="0"/>
            </a:endParaRPr>
          </a:p>
          <a:p>
            <a:pPr>
              <a:buNone/>
            </a:pPr>
            <a:r>
              <a:rPr lang="en-US" altLang="ja-JP" sz="1200" dirty="0" smtClean="0">
                <a:latin typeface="Times New Roman" panose="02020603050405020304" pitchFamily="18" charset="0"/>
                <a:cs typeface="Times New Roman" panose="02020603050405020304" pitchFamily="18" charset="0"/>
              </a:rPr>
              <a:t>         Dr</a:t>
            </a:r>
            <a:r>
              <a:rPr lang="en-US" altLang="ja-JP" sz="1200" dirty="0">
                <a:latin typeface="Times New Roman" panose="02020603050405020304" pitchFamily="18" charset="0"/>
                <a:cs typeface="Times New Roman" panose="02020603050405020304" pitchFamily="18" charset="0"/>
              </a:rPr>
              <a:t>. Mike Lawrence,</a:t>
            </a:r>
            <a:br>
              <a:rPr lang="en-US" altLang="ja-JP" sz="1200" dirty="0">
                <a:latin typeface="Times New Roman" panose="02020603050405020304" pitchFamily="18" charset="0"/>
                <a:cs typeface="Times New Roman" panose="02020603050405020304" pitchFamily="18" charset="0"/>
              </a:rPr>
            </a:br>
            <a:r>
              <a:rPr lang="en-US" altLang="ja-JP" sz="1200" dirty="0">
                <a:latin typeface="Times New Roman" panose="02020603050405020304" pitchFamily="18" charset="0"/>
                <a:cs typeface="Times New Roman" panose="02020603050405020304" pitchFamily="18" charset="0"/>
              </a:rPr>
              <a:t>Conference Chairman</a:t>
            </a:r>
            <a:br>
              <a:rPr lang="en-US" altLang="ja-JP" sz="1200" dirty="0">
                <a:latin typeface="Times New Roman" panose="02020603050405020304" pitchFamily="18" charset="0"/>
                <a:cs typeface="Times New Roman" panose="02020603050405020304" pitchFamily="18" charset="0"/>
              </a:rPr>
            </a:br>
            <a:r>
              <a:rPr lang="en-US" altLang="ja-JP" sz="1200" dirty="0">
                <a:latin typeface="Times New Roman" panose="02020603050405020304" pitchFamily="18" charset="0"/>
                <a:cs typeface="Times New Roman" panose="02020603050405020304" pitchFamily="18" charset="0"/>
              </a:rPr>
              <a:t>241b, Hoe Street, </a:t>
            </a:r>
            <a:r>
              <a:rPr lang="en-US" altLang="ja-JP" sz="1200" dirty="0" err="1">
                <a:latin typeface="Times New Roman" panose="02020603050405020304" pitchFamily="18" charset="0"/>
                <a:cs typeface="Times New Roman" panose="02020603050405020304" pitchFamily="18" charset="0"/>
              </a:rPr>
              <a:t>Walthamstow</a:t>
            </a:r>
            <a:r>
              <a:rPr lang="en-US" altLang="ja-JP" sz="1200" dirty="0">
                <a:latin typeface="Times New Roman" panose="02020603050405020304" pitchFamily="18" charset="0"/>
                <a:cs typeface="Times New Roman" panose="02020603050405020304" pitchFamily="18" charset="0"/>
              </a:rPr>
              <a:t>,</a:t>
            </a:r>
            <a:br>
              <a:rPr lang="en-US" altLang="ja-JP" sz="1200" dirty="0">
                <a:latin typeface="Times New Roman" panose="02020603050405020304" pitchFamily="18" charset="0"/>
                <a:cs typeface="Times New Roman" panose="02020603050405020304" pitchFamily="18" charset="0"/>
              </a:rPr>
            </a:br>
            <a:r>
              <a:rPr lang="en-US" altLang="ja-JP" sz="1200" dirty="0">
                <a:latin typeface="Times New Roman" panose="02020603050405020304" pitchFamily="18" charset="0"/>
                <a:cs typeface="Times New Roman" panose="02020603050405020304" pitchFamily="18" charset="0"/>
              </a:rPr>
              <a:t>London, E17 9PP, United Kingdom.</a:t>
            </a:r>
            <a:br>
              <a:rPr lang="en-US" altLang="ja-JP" sz="1200" dirty="0">
                <a:latin typeface="Times New Roman" panose="02020603050405020304" pitchFamily="18" charset="0"/>
                <a:cs typeface="Times New Roman" panose="02020603050405020304" pitchFamily="18" charset="0"/>
              </a:rPr>
            </a:br>
            <a:r>
              <a:rPr lang="en-US" altLang="ja-JP" sz="1200" dirty="0">
                <a:latin typeface="Times New Roman" panose="02020603050405020304" pitchFamily="18" charset="0"/>
                <a:cs typeface="Times New Roman" panose="02020603050405020304" pitchFamily="18" charset="0"/>
              </a:rPr>
              <a:t>Ph: +44 </a:t>
            </a:r>
            <a:r>
              <a:rPr lang="en-US" altLang="ja-JP" sz="1200" dirty="0">
                <a:latin typeface="Times New Roman" panose="02020603050405020304" pitchFamily="18" charset="0"/>
                <a:cs typeface="Times New Roman" panose="02020603050405020304" pitchFamily="18" charset="0"/>
                <a:hlinkClick r:id="rId4"/>
              </a:rPr>
              <a:t>7053828354</a:t>
            </a:r>
            <a:r>
              <a:rPr lang="en-US" altLang="ja-JP" sz="1200" dirty="0">
                <a:latin typeface="Times New Roman" panose="02020603050405020304" pitchFamily="18" charset="0"/>
                <a:cs typeface="Times New Roman" panose="02020603050405020304" pitchFamily="18" charset="0"/>
              </a:rPr>
              <a:t/>
            </a:r>
            <a:br>
              <a:rPr lang="en-US" altLang="ja-JP" sz="1200" dirty="0">
                <a:latin typeface="Times New Roman" panose="02020603050405020304" pitchFamily="18" charset="0"/>
                <a:cs typeface="Times New Roman" panose="02020603050405020304" pitchFamily="18" charset="0"/>
              </a:rPr>
            </a:br>
            <a:r>
              <a:rPr lang="en-US" altLang="ja-JP" sz="1200" dirty="0">
                <a:latin typeface="Times New Roman" panose="02020603050405020304" pitchFamily="18" charset="0"/>
                <a:cs typeface="Times New Roman" panose="02020603050405020304" pitchFamily="18" charset="0"/>
              </a:rPr>
              <a:t>Fax: +44 </a:t>
            </a:r>
            <a:r>
              <a:rPr lang="en-US" altLang="ja-JP" sz="1200" dirty="0">
                <a:latin typeface="Times New Roman" panose="02020603050405020304" pitchFamily="18" charset="0"/>
                <a:cs typeface="Times New Roman" panose="02020603050405020304" pitchFamily="18" charset="0"/>
                <a:hlinkClick r:id="rId5"/>
              </a:rPr>
              <a:t>8435241465</a:t>
            </a:r>
            <a:r>
              <a:rPr lang="en-US" altLang="ja-JP" sz="1200" dirty="0">
                <a:latin typeface="Times New Roman" panose="02020603050405020304" pitchFamily="18" charset="0"/>
                <a:cs typeface="Times New Roman" panose="02020603050405020304" pitchFamily="18" charset="0"/>
              </a:rPr>
              <a:t/>
            </a:r>
            <a:br>
              <a:rPr lang="en-US" altLang="ja-JP" sz="1200" dirty="0">
                <a:latin typeface="Times New Roman" panose="02020603050405020304" pitchFamily="18" charset="0"/>
                <a:cs typeface="Times New Roman" panose="02020603050405020304" pitchFamily="18" charset="0"/>
              </a:rPr>
            </a:br>
            <a:r>
              <a:rPr lang="en-US" altLang="ja-JP" sz="1200" dirty="0">
                <a:latin typeface="Times New Roman" panose="02020603050405020304" pitchFamily="18" charset="0"/>
                <a:cs typeface="Times New Roman" panose="02020603050405020304" pitchFamily="18" charset="0"/>
              </a:rPr>
              <a:t>Email: </a:t>
            </a:r>
            <a:r>
              <a:rPr lang="en-US" altLang="ja-JP" sz="1200" u="sng" dirty="0" smtClean="0">
                <a:latin typeface="Times New Roman" panose="02020603050405020304" pitchFamily="18" charset="0"/>
                <a:cs typeface="Times New Roman" panose="02020603050405020304" pitchFamily="18" charset="0"/>
                <a:hlinkClick r:id="rId6"/>
              </a:rPr>
              <a:t>conference@gcedst2013.org.uk</a:t>
            </a:r>
            <a:endParaRPr lang="en-US" altLang="ja-JP" sz="1200" u="sng" dirty="0">
              <a:latin typeface="Times New Roman" panose="02020603050405020304" pitchFamily="18" charset="0"/>
              <a:cs typeface="Times New Roman" panose="02020603050405020304" pitchFamily="18" charset="0"/>
            </a:endParaRPr>
          </a:p>
          <a:p>
            <a:pPr>
              <a:buNone/>
            </a:pPr>
            <a:r>
              <a:rPr lang="en-US" altLang="ja-JP" sz="1200" dirty="0" smtClean="0">
                <a:latin typeface="Times New Roman" panose="02020603050405020304" pitchFamily="18" charset="0"/>
                <a:cs typeface="Times New Roman" panose="02020603050405020304" pitchFamily="18" charset="0"/>
              </a:rPr>
              <a:t>         Important </a:t>
            </a:r>
            <a:r>
              <a:rPr lang="en-US" altLang="ja-JP" sz="1200" dirty="0">
                <a:latin typeface="Times New Roman" panose="02020603050405020304" pitchFamily="18" charset="0"/>
                <a:cs typeface="Times New Roman" panose="02020603050405020304" pitchFamily="18" charset="0"/>
              </a:rPr>
              <a:t>Dates</a:t>
            </a:r>
            <a:br>
              <a:rPr lang="en-US" altLang="ja-JP" sz="1200" dirty="0">
                <a:latin typeface="Times New Roman" panose="02020603050405020304" pitchFamily="18" charset="0"/>
                <a:cs typeface="Times New Roman" panose="02020603050405020304" pitchFamily="18" charset="0"/>
              </a:rPr>
            </a:br>
            <a:r>
              <a:rPr lang="en-US" altLang="ja-JP" sz="1200" dirty="0">
                <a:latin typeface="Times New Roman" panose="02020603050405020304" pitchFamily="18" charset="0"/>
                <a:cs typeface="Times New Roman" panose="02020603050405020304" pitchFamily="18" charset="0"/>
              </a:rPr>
              <a:t>Deadline For Abstract Submission: 26th September, 2013</a:t>
            </a:r>
            <a:br>
              <a:rPr lang="en-US" altLang="ja-JP" sz="1200" dirty="0">
                <a:latin typeface="Times New Roman" panose="02020603050405020304" pitchFamily="18" charset="0"/>
                <a:cs typeface="Times New Roman" panose="02020603050405020304" pitchFamily="18" charset="0"/>
              </a:rPr>
            </a:br>
            <a:r>
              <a:rPr lang="en-US" altLang="ja-JP" sz="1200" dirty="0">
                <a:latin typeface="Times New Roman" panose="02020603050405020304" pitchFamily="18" charset="0"/>
                <a:cs typeface="Times New Roman" panose="02020603050405020304" pitchFamily="18" charset="0"/>
              </a:rPr>
              <a:t>Final Paper Submissions: 29th October, 2013</a:t>
            </a:r>
            <a:br>
              <a:rPr lang="en-US" altLang="ja-JP" sz="1200" dirty="0">
                <a:latin typeface="Times New Roman" panose="02020603050405020304" pitchFamily="18" charset="0"/>
                <a:cs typeface="Times New Roman" panose="02020603050405020304" pitchFamily="18" charset="0"/>
              </a:rPr>
            </a:br>
            <a:r>
              <a:rPr lang="en-US" altLang="ja-JP" sz="1200" dirty="0">
                <a:latin typeface="Times New Roman" panose="02020603050405020304" pitchFamily="18" charset="0"/>
                <a:cs typeface="Times New Roman" panose="02020603050405020304" pitchFamily="18" charset="0"/>
              </a:rPr>
              <a:t>GCEDST 2013 Conference Dates: 25-29 November, 2013</a:t>
            </a:r>
            <a:endParaRPr kumimoji="1" lang="ja-JP" altLang="en-US" sz="1200" dirty="0">
              <a:latin typeface="Times New Roman" panose="02020603050405020304" pitchFamily="18" charset="0"/>
              <a:cs typeface="Times New Roman" panose="02020603050405020304" pitchFamily="18" charset="0"/>
            </a:endParaRPr>
          </a:p>
        </p:txBody>
      </p:sp>
      <p:sp>
        <p:nvSpPr>
          <p:cNvPr id="4" name="正方形/長方形 3"/>
          <p:cNvSpPr/>
          <p:nvPr/>
        </p:nvSpPr>
        <p:spPr>
          <a:xfrm>
            <a:off x="8557255" y="4563277"/>
            <a:ext cx="2304256" cy="461665"/>
          </a:xfrm>
          <a:prstGeom prst="rect">
            <a:avLst/>
          </a:prstGeom>
          <a:noFill/>
        </p:spPr>
        <p:txBody>
          <a:bodyPr wrap="square">
            <a:spAutoFit/>
          </a:bodyPr>
          <a:lstStyle/>
          <a:p>
            <a:r>
              <a:rPr lang="en-US" altLang="ja-JP" sz="1200" dirty="0">
                <a:latin typeface="Times New Roman" pitchFamily="18" charset="0"/>
                <a:cs typeface="Times New Roman" pitchFamily="18" charset="0"/>
              </a:rPr>
              <a:t>GCEDST 2013 Experts &lt;conference@gcedst2013.org.uk&gt;</a:t>
            </a:r>
            <a:endParaRPr lang="ja-JP" altLang="en-US" sz="1200" dirty="0">
              <a:latin typeface="Times New Roman" pitchFamily="18" charset="0"/>
              <a:cs typeface="Times New Roman" pitchFamily="18" charset="0"/>
            </a:endParaRPr>
          </a:p>
        </p:txBody>
      </p:sp>
      <p:sp>
        <p:nvSpPr>
          <p:cNvPr id="5" name="正方形/長方形 4"/>
          <p:cNvSpPr/>
          <p:nvPr/>
        </p:nvSpPr>
        <p:spPr>
          <a:xfrm>
            <a:off x="10234577" y="1176879"/>
            <a:ext cx="1776448" cy="276999"/>
          </a:xfrm>
          <a:prstGeom prst="rect">
            <a:avLst/>
          </a:prstGeom>
          <a:noFill/>
        </p:spPr>
        <p:txBody>
          <a:bodyPr wrap="none">
            <a:spAutoFit/>
          </a:bodyPr>
          <a:lstStyle/>
          <a:p>
            <a:r>
              <a:rPr lang="en-US" altLang="ja-JP" sz="1200" dirty="0"/>
              <a:t>❷ 2013</a:t>
            </a:r>
            <a:r>
              <a:rPr lang="ja-JP" altLang="en-US" sz="1200" dirty="0"/>
              <a:t>年</a:t>
            </a:r>
            <a:r>
              <a:rPr lang="en-US" altLang="ja-JP" sz="1200" dirty="0"/>
              <a:t>9</a:t>
            </a:r>
            <a:r>
              <a:rPr lang="ja-JP" altLang="en-US" sz="1200" dirty="0"/>
              <a:t>月</a:t>
            </a:r>
            <a:r>
              <a:rPr lang="en-US" altLang="ja-JP" sz="1200" dirty="0"/>
              <a:t>30</a:t>
            </a:r>
            <a:r>
              <a:rPr lang="ja-JP" altLang="en-US" sz="1200" dirty="0"/>
              <a:t>日 </a:t>
            </a:r>
            <a:r>
              <a:rPr lang="en-US" altLang="ja-JP" sz="1200" dirty="0"/>
              <a:t>17:54</a:t>
            </a:r>
            <a:endParaRPr lang="ja-JP" altLang="en-US" sz="1200" dirty="0"/>
          </a:p>
        </p:txBody>
      </p:sp>
      <p:sp>
        <p:nvSpPr>
          <p:cNvPr id="7" name="スライド番号プレースホルダ 6"/>
          <p:cNvSpPr>
            <a:spLocks noGrp="1"/>
          </p:cNvSpPr>
          <p:nvPr>
            <p:ph type="sldNum" sz="quarter" idx="12"/>
          </p:nvPr>
        </p:nvSpPr>
        <p:spPr/>
        <p:txBody>
          <a:bodyPr/>
          <a:lstStyle/>
          <a:p>
            <a:fld id="{091F0BC8-B8E2-4E08-96D2-2A74A9E5226E}" type="slidenum">
              <a:rPr kumimoji="1" lang="ja-JP" altLang="en-US" smtClean="0"/>
              <a:pPr/>
              <a:t>4</a:t>
            </a:fld>
            <a:endParaRPr kumimoji="1" lang="ja-JP" altLang="en-US"/>
          </a:p>
        </p:txBody>
      </p:sp>
      <p:sp>
        <p:nvSpPr>
          <p:cNvPr id="8" name="テキスト ボックス 7"/>
          <p:cNvSpPr txBox="1"/>
          <p:nvPr/>
        </p:nvSpPr>
        <p:spPr>
          <a:xfrm>
            <a:off x="2419895" y="218941"/>
            <a:ext cx="7522596" cy="461665"/>
          </a:xfrm>
          <a:prstGeom prst="rect">
            <a:avLst/>
          </a:prstGeom>
          <a:noFill/>
        </p:spPr>
        <p:txBody>
          <a:bodyPr wrap="square" rtlCol="0">
            <a:spAutoFit/>
          </a:bodyPr>
          <a:lstStyle/>
          <a:p>
            <a:r>
              <a:rPr lang="ja-JP" altLang="en-US" sz="2400" dirty="0" smtClean="0">
                <a:latin typeface="ＭＳ Ｐゴシック" panose="020B0600070205080204" pitchFamily="50" charset="-128"/>
                <a:ea typeface="ＭＳ Ｐゴシック" panose="020B0600070205080204" pitchFamily="50" charset="-128"/>
              </a:rPr>
              <a:t>◇</a:t>
            </a:r>
            <a:r>
              <a:rPr lang="ja-JP" altLang="en-US" sz="2400" dirty="0" smtClean="0">
                <a:latin typeface="HGP明朝E" panose="02020900000000000000" pitchFamily="18" charset="-128"/>
                <a:ea typeface="HGP明朝E" panose="02020900000000000000" pitchFamily="18" charset="-128"/>
              </a:rPr>
              <a:t>応募の結果「口頭発表部門に採用する」との通知が届く</a:t>
            </a:r>
            <a:endParaRPr lang="en-US" altLang="ja-JP" sz="2400" dirty="0" smtClean="0">
              <a:latin typeface="HGP明朝E" pitchFamily="18" charset="-128"/>
              <a:ea typeface="HGP明朝E" pitchFamily="18" charset="-128"/>
            </a:endParaRPr>
          </a:p>
        </p:txBody>
      </p:sp>
      <p:sp>
        <p:nvSpPr>
          <p:cNvPr id="11" name="テキスト ボックス 10"/>
          <p:cNvSpPr txBox="1"/>
          <p:nvPr/>
        </p:nvSpPr>
        <p:spPr>
          <a:xfrm>
            <a:off x="1004552" y="810394"/>
            <a:ext cx="10225825" cy="400110"/>
          </a:xfrm>
          <a:prstGeom prst="rect">
            <a:avLst/>
          </a:prstGeom>
          <a:noFill/>
          <a:ln>
            <a:noFill/>
          </a:ln>
        </p:spPr>
        <p:txBody>
          <a:bodyPr wrap="square" rtlCol="0">
            <a:spAutoFit/>
          </a:bodyPr>
          <a:lstStyle/>
          <a:p>
            <a:r>
              <a:rPr lang="ja-JP" altLang="en-US" sz="2000" dirty="0" smtClean="0">
                <a:solidFill>
                  <a:srgbClr val="FF0000"/>
                </a:solidFill>
                <a:latin typeface="HGP明朝E" panose="02020900000000000000" pitchFamily="18" charset="-128"/>
                <a:ea typeface="HGP明朝E" panose="02020900000000000000" pitchFamily="18" charset="-128"/>
              </a:rPr>
              <a:t>（学会スポンサーがお金を出すので</a:t>
            </a:r>
            <a:r>
              <a:rPr lang="ja-JP" altLang="en-US" sz="2000" dirty="0" smtClean="0">
                <a:solidFill>
                  <a:srgbClr val="00B0F0"/>
                </a:solidFill>
                <a:latin typeface="HGP明朝E" panose="02020900000000000000" pitchFamily="18" charset="-128"/>
                <a:ea typeface="HGP明朝E" panose="02020900000000000000" pitchFamily="18" charset="-128"/>
              </a:rPr>
              <a:t>「</a:t>
            </a:r>
            <a:r>
              <a:rPr lang="en-US" altLang="ja-JP" sz="2000" dirty="0" smtClean="0">
                <a:solidFill>
                  <a:srgbClr val="00B0F0"/>
                </a:solidFill>
                <a:latin typeface="HGP明朝E" panose="02020900000000000000" pitchFamily="18" charset="-128"/>
                <a:ea typeface="HGP明朝E" panose="02020900000000000000" pitchFamily="18" charset="-128"/>
              </a:rPr>
              <a:t>Bolton </a:t>
            </a:r>
            <a:r>
              <a:rPr lang="en-US" altLang="ja-JP" sz="2000" dirty="0">
                <a:solidFill>
                  <a:srgbClr val="00B0F0"/>
                </a:solidFill>
                <a:latin typeface="HGP明朝E" panose="02020900000000000000" pitchFamily="18" charset="-128"/>
                <a:ea typeface="HGP明朝E" panose="02020900000000000000" pitchFamily="18" charset="-128"/>
              </a:rPr>
              <a:t>Palace </a:t>
            </a:r>
            <a:r>
              <a:rPr lang="en-US" altLang="ja-JP" sz="2000" dirty="0" smtClean="0">
                <a:solidFill>
                  <a:srgbClr val="00B0F0"/>
                </a:solidFill>
                <a:latin typeface="HGP明朝E" panose="02020900000000000000" pitchFamily="18" charset="-128"/>
                <a:ea typeface="HGP明朝E" panose="02020900000000000000" pitchFamily="18" charset="-128"/>
              </a:rPr>
              <a:t>Hotel</a:t>
            </a:r>
            <a:r>
              <a:rPr lang="ja-JP" altLang="en-US" sz="2000" dirty="0" smtClean="0">
                <a:solidFill>
                  <a:srgbClr val="00B0F0"/>
                </a:solidFill>
                <a:latin typeface="HGP明朝E" panose="02020900000000000000" pitchFamily="18" charset="-128"/>
                <a:ea typeface="HGP明朝E" panose="02020900000000000000" pitchFamily="18" charset="-128"/>
              </a:rPr>
              <a:t>」</a:t>
            </a:r>
            <a:r>
              <a:rPr lang="ja-JP" altLang="en-US" sz="2000" dirty="0" smtClean="0">
                <a:solidFill>
                  <a:srgbClr val="FF0000"/>
                </a:solidFill>
                <a:latin typeface="HGP明朝E" panose="02020900000000000000" pitchFamily="18" charset="-128"/>
                <a:ea typeface="HGP明朝E" panose="02020900000000000000" pitchFamily="18" charset="-128"/>
              </a:rPr>
              <a:t>を予約し領収書を送るようにと指示）</a:t>
            </a:r>
            <a:r>
              <a:rPr lang="en-US" altLang="ja-JP" sz="2000" dirty="0" smtClean="0">
                <a:solidFill>
                  <a:srgbClr val="FF0000"/>
                </a:solidFill>
                <a:latin typeface="HGP明朝E" panose="02020900000000000000" pitchFamily="18" charset="-128"/>
                <a:ea typeface="HGP明朝E" panose="02020900000000000000" pitchFamily="18" charset="-128"/>
              </a:rPr>
              <a:t> </a:t>
            </a:r>
            <a:endParaRPr lang="ja-JP" altLang="en-US" sz="2000" dirty="0">
              <a:solidFill>
                <a:srgbClr val="FF0000"/>
              </a:solidFill>
              <a:latin typeface="HGP明朝E" panose="02020900000000000000" pitchFamily="18" charset="-128"/>
              <a:ea typeface="HGP明朝E" panose="02020900000000000000" pitchFamily="18" charset="-128"/>
            </a:endParaRPr>
          </a:p>
        </p:txBody>
      </p:sp>
    </p:spTree>
    <p:extLst>
      <p:ext uri="{BB962C8B-B14F-4D97-AF65-F5344CB8AC3E}">
        <p14:creationId xmlns="" xmlns:p14="http://schemas.microsoft.com/office/powerpoint/2010/main" val="1461723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88235" y="1483687"/>
            <a:ext cx="11648578" cy="5205348"/>
          </a:xfrm>
          <a:ln>
            <a:solidFill>
              <a:schemeClr val="tx1"/>
            </a:solidFill>
          </a:ln>
        </p:spPr>
        <p:txBody>
          <a:bodyPr>
            <a:noAutofit/>
          </a:bodyPr>
          <a:lstStyle/>
          <a:p>
            <a:pPr>
              <a:buNone/>
            </a:pPr>
            <a:r>
              <a:rPr lang="en-US" altLang="ja-JP" sz="1200" dirty="0">
                <a:latin typeface="Times New Roman" pitchFamily="18" charset="0"/>
                <a:cs typeface="Times New Roman" pitchFamily="18" charset="0"/>
              </a:rPr>
              <a:t>         </a:t>
            </a:r>
            <a:r>
              <a:rPr lang="en-US" altLang="ja-JP" sz="1400" dirty="0">
                <a:latin typeface="Times New Roman" pitchFamily="18" charset="0"/>
                <a:cs typeface="Times New Roman" pitchFamily="18" charset="0"/>
              </a:rPr>
              <a:t>Dear </a:t>
            </a:r>
            <a:r>
              <a:rPr lang="en-US" altLang="ja-JP" sz="1400" dirty="0" err="1">
                <a:latin typeface="Times New Roman" pitchFamily="18" charset="0"/>
                <a:cs typeface="Times New Roman" pitchFamily="18" charset="0"/>
              </a:rPr>
              <a:t>Jin-Ichi</a:t>
            </a:r>
            <a:r>
              <a:rPr lang="en-US" altLang="ja-JP" sz="1400" dirty="0">
                <a:latin typeface="Times New Roman" pitchFamily="18" charset="0"/>
                <a:cs typeface="Times New Roman" pitchFamily="18" charset="0"/>
              </a:rPr>
              <a:t> Sasaki,</a:t>
            </a:r>
            <a:br>
              <a:rPr lang="en-US" altLang="ja-JP" sz="1400" dirty="0">
                <a:latin typeface="Times New Roman" pitchFamily="18" charset="0"/>
                <a:cs typeface="Times New Roman" pitchFamily="18" charset="0"/>
              </a:rPr>
            </a:br>
            <a:r>
              <a:rPr lang="en-US" altLang="ja-JP" sz="1400" dirty="0" err="1">
                <a:latin typeface="Times New Roman" pitchFamily="18" charset="0"/>
                <a:cs typeface="Times New Roman" pitchFamily="18" charset="0"/>
              </a:rPr>
              <a:t>Hirosaki</a:t>
            </a:r>
            <a:r>
              <a:rPr lang="en-US" altLang="ja-JP" sz="1400" dirty="0">
                <a:latin typeface="Times New Roman" pitchFamily="18" charset="0"/>
                <a:cs typeface="Times New Roman" pitchFamily="18" charset="0"/>
              </a:rPr>
              <a:t> University of Health Science, Japan</a:t>
            </a:r>
            <a:r>
              <a:rPr lang="en-US" altLang="ja-JP" sz="1400" dirty="0" smtClean="0">
                <a:latin typeface="Times New Roman" pitchFamily="18" charset="0"/>
                <a:cs typeface="Times New Roman" pitchFamily="18" charset="0"/>
              </a:rPr>
              <a:t>.</a:t>
            </a:r>
          </a:p>
          <a:p>
            <a:pPr>
              <a:buNone/>
            </a:pPr>
            <a:r>
              <a:rPr lang="ja-JP" altLang="en-US" sz="1400" dirty="0" smtClean="0">
                <a:latin typeface="Times New Roman" pitchFamily="18" charset="0"/>
                <a:cs typeface="Times New Roman" pitchFamily="18" charset="0"/>
              </a:rPr>
              <a:t>　　　</a:t>
            </a:r>
            <a:r>
              <a:rPr lang="en-US" altLang="ja-JP" sz="1400" dirty="0" smtClean="0">
                <a:latin typeface="Times New Roman" pitchFamily="18" charset="0"/>
                <a:cs typeface="Times New Roman" pitchFamily="18" charset="0"/>
              </a:rPr>
              <a:t>What </a:t>
            </a:r>
            <a:r>
              <a:rPr lang="en-US" altLang="ja-JP" sz="1400" dirty="0">
                <a:latin typeface="Times New Roman" pitchFamily="18" charset="0"/>
                <a:cs typeface="Times New Roman" pitchFamily="18" charset="0"/>
              </a:rPr>
              <a:t>I sent to you was the hotel e-mail address not their website, here is their website : </a:t>
            </a:r>
            <a:r>
              <a:rPr lang="en-US" altLang="ja-JP" sz="1400" dirty="0">
                <a:latin typeface="Times New Roman" pitchFamily="18" charset="0"/>
                <a:cs typeface="Times New Roman" pitchFamily="18" charset="0"/>
                <a:hlinkClick r:id="rId2"/>
              </a:rPr>
              <a:t>www.boltonpalacehotel.co.uk</a:t>
            </a:r>
            <a:r>
              <a:rPr lang="en-US" altLang="ja-JP" sz="1400" dirty="0">
                <a:latin typeface="Times New Roman" pitchFamily="18" charset="0"/>
                <a:cs typeface="Times New Roman" pitchFamily="18" charset="0"/>
              </a:rPr>
              <a:t> . </a:t>
            </a:r>
          </a:p>
          <a:p>
            <a:pPr>
              <a:buNone/>
            </a:pPr>
            <a:r>
              <a:rPr lang="en-US" altLang="ja-JP" sz="1400" dirty="0">
                <a:latin typeface="Times New Roman" pitchFamily="18" charset="0"/>
                <a:cs typeface="Times New Roman" pitchFamily="18" charset="0"/>
              </a:rPr>
              <a:t>         Log on </a:t>
            </a:r>
            <a:r>
              <a:rPr lang="en-US" altLang="ja-JP" sz="1400" dirty="0">
                <a:latin typeface="Times New Roman" pitchFamily="18" charset="0"/>
                <a:cs typeface="Times New Roman" pitchFamily="18" charset="0"/>
                <a:hlinkClick r:id="rId3"/>
              </a:rPr>
              <a:t>http://www.gcedst2013.org.uk/access.htm</a:t>
            </a:r>
            <a:r>
              <a:rPr lang="en-US" altLang="ja-JP" sz="1400" dirty="0">
                <a:latin typeface="Times New Roman" pitchFamily="18" charset="0"/>
                <a:cs typeface="Times New Roman" pitchFamily="18" charset="0"/>
              </a:rPr>
              <a:t> to complete the access grant application form to enable our sponsors fund your air ticket, visa fee, travel insurance and per diem.</a:t>
            </a:r>
            <a:br>
              <a:rPr lang="en-US" altLang="ja-JP" sz="1400" dirty="0">
                <a:latin typeface="Times New Roman" pitchFamily="18" charset="0"/>
                <a:cs typeface="Times New Roman" pitchFamily="18" charset="0"/>
              </a:rPr>
            </a:br>
            <a:r>
              <a:rPr lang="en-US" altLang="ja-JP" sz="1400" dirty="0">
                <a:latin typeface="Times New Roman" pitchFamily="18" charset="0"/>
                <a:cs typeface="Times New Roman" pitchFamily="18" charset="0"/>
              </a:rPr>
              <a:t/>
            </a:r>
            <a:br>
              <a:rPr lang="en-US" altLang="ja-JP" sz="1400" dirty="0">
                <a:latin typeface="Times New Roman" pitchFamily="18" charset="0"/>
                <a:cs typeface="Times New Roman" pitchFamily="18" charset="0"/>
              </a:rPr>
            </a:br>
            <a:r>
              <a:rPr lang="en-US" altLang="ja-JP" sz="1400" dirty="0">
                <a:latin typeface="Times New Roman" pitchFamily="18" charset="0"/>
                <a:cs typeface="Times New Roman" pitchFamily="18" charset="0"/>
              </a:rPr>
              <a:t>Meanwhile, all delegates were instructed </a:t>
            </a:r>
            <a:r>
              <a:rPr lang="en-US" altLang="ja-JP" sz="1400" dirty="0">
                <a:solidFill>
                  <a:srgbClr val="00B0F0"/>
                </a:solidFill>
                <a:latin typeface="Times New Roman" pitchFamily="18" charset="0"/>
                <a:cs typeface="Times New Roman" pitchFamily="18" charset="0"/>
              </a:rPr>
              <a:t>to take care of their hotel reservation fare </a:t>
            </a:r>
            <a:r>
              <a:rPr lang="en-US" altLang="ja-JP" sz="1400" dirty="0">
                <a:latin typeface="Times New Roman" pitchFamily="18" charset="0"/>
                <a:cs typeface="Times New Roman" pitchFamily="18" charset="0"/>
              </a:rPr>
              <a:t>and include the cost in per diem for reimbursement during the disbursement of the access grant by our sponsors</a:t>
            </a:r>
            <a:r>
              <a:rPr lang="en-US" altLang="ja-JP" sz="1400" dirty="0" smtClean="0">
                <a:latin typeface="Times New Roman" pitchFamily="18" charset="0"/>
                <a:cs typeface="Times New Roman" pitchFamily="18" charset="0"/>
              </a:rPr>
              <a:t>.</a:t>
            </a:r>
          </a:p>
          <a:p>
            <a:pPr>
              <a:buNone/>
            </a:pPr>
            <a:r>
              <a:rPr lang="en-US" altLang="ja-JP" sz="1400" dirty="0" smtClean="0">
                <a:latin typeface="Times New Roman" pitchFamily="18" charset="0"/>
                <a:cs typeface="Times New Roman" pitchFamily="18" charset="0"/>
              </a:rPr>
              <a:t>         </a:t>
            </a:r>
            <a:r>
              <a:rPr lang="en-US" altLang="ja-JP" sz="1400" dirty="0">
                <a:latin typeface="Times New Roman" pitchFamily="18" charset="0"/>
                <a:cs typeface="Times New Roman" pitchFamily="18" charset="0"/>
              </a:rPr>
              <a:t>We look forward to meeting your delegation in London!</a:t>
            </a:r>
          </a:p>
          <a:p>
            <a:pPr>
              <a:buNone/>
            </a:pPr>
            <a:r>
              <a:rPr lang="en-US" altLang="ja-JP" sz="1400" dirty="0">
                <a:latin typeface="Times New Roman" pitchFamily="18" charset="0"/>
                <a:cs typeface="Times New Roman" pitchFamily="18" charset="0"/>
              </a:rPr>
              <a:t>         Congratulations!!</a:t>
            </a:r>
          </a:p>
          <a:p>
            <a:pPr>
              <a:buNone/>
            </a:pPr>
            <a:r>
              <a:rPr lang="en-US" altLang="ja-JP" sz="1400" dirty="0" smtClean="0">
                <a:latin typeface="Times New Roman" pitchFamily="18" charset="0"/>
                <a:cs typeface="Times New Roman" pitchFamily="18" charset="0"/>
              </a:rPr>
              <a:t>         </a:t>
            </a:r>
            <a:r>
              <a:rPr lang="en-US" altLang="ja-JP" sz="1400" dirty="0">
                <a:latin typeface="Times New Roman" pitchFamily="18" charset="0"/>
                <a:cs typeface="Times New Roman" pitchFamily="18" charset="0"/>
              </a:rPr>
              <a:t>Regards,</a:t>
            </a:r>
          </a:p>
          <a:p>
            <a:pPr>
              <a:buNone/>
            </a:pPr>
            <a:r>
              <a:rPr lang="en-US" altLang="ja-JP" sz="1400" dirty="0" smtClean="0">
                <a:latin typeface="Times New Roman" pitchFamily="18" charset="0"/>
                <a:cs typeface="Times New Roman" pitchFamily="18" charset="0"/>
              </a:rPr>
              <a:t>         </a:t>
            </a:r>
            <a:r>
              <a:rPr lang="en-US" altLang="ja-JP" sz="1400" dirty="0">
                <a:latin typeface="Times New Roman" pitchFamily="18" charset="0"/>
                <a:cs typeface="Times New Roman" pitchFamily="18" charset="0"/>
              </a:rPr>
              <a:t>Dr. Mike Lawrence,</a:t>
            </a:r>
            <a:br>
              <a:rPr lang="en-US" altLang="ja-JP" sz="1400" dirty="0">
                <a:latin typeface="Times New Roman" pitchFamily="18" charset="0"/>
                <a:cs typeface="Times New Roman" pitchFamily="18" charset="0"/>
              </a:rPr>
            </a:br>
            <a:r>
              <a:rPr lang="en-US" altLang="ja-JP" sz="1400" dirty="0">
                <a:latin typeface="Times New Roman" pitchFamily="18" charset="0"/>
                <a:cs typeface="Times New Roman" pitchFamily="18" charset="0"/>
              </a:rPr>
              <a:t>Conference Chairman</a:t>
            </a:r>
            <a:br>
              <a:rPr lang="en-US" altLang="ja-JP" sz="1400" dirty="0">
                <a:latin typeface="Times New Roman" pitchFamily="18" charset="0"/>
                <a:cs typeface="Times New Roman" pitchFamily="18" charset="0"/>
              </a:rPr>
            </a:br>
            <a:r>
              <a:rPr lang="en-US" altLang="ja-JP" sz="1400" dirty="0">
                <a:latin typeface="Times New Roman" pitchFamily="18" charset="0"/>
                <a:cs typeface="Times New Roman" pitchFamily="18" charset="0"/>
              </a:rPr>
              <a:t>241b, Hoe Street, </a:t>
            </a:r>
            <a:r>
              <a:rPr lang="en-US" altLang="ja-JP" sz="1400" dirty="0" err="1">
                <a:latin typeface="Times New Roman" pitchFamily="18" charset="0"/>
                <a:cs typeface="Times New Roman" pitchFamily="18" charset="0"/>
              </a:rPr>
              <a:t>Walthamstow</a:t>
            </a:r>
            <a:r>
              <a:rPr lang="en-US" altLang="ja-JP" sz="1400" dirty="0">
                <a:latin typeface="Times New Roman" pitchFamily="18" charset="0"/>
                <a:cs typeface="Times New Roman" pitchFamily="18" charset="0"/>
              </a:rPr>
              <a:t>,</a:t>
            </a:r>
            <a:br>
              <a:rPr lang="en-US" altLang="ja-JP" sz="1400" dirty="0">
                <a:latin typeface="Times New Roman" pitchFamily="18" charset="0"/>
                <a:cs typeface="Times New Roman" pitchFamily="18" charset="0"/>
              </a:rPr>
            </a:br>
            <a:r>
              <a:rPr lang="en-US" altLang="ja-JP" sz="1400" dirty="0">
                <a:latin typeface="Times New Roman" pitchFamily="18" charset="0"/>
                <a:cs typeface="Times New Roman" pitchFamily="18" charset="0"/>
              </a:rPr>
              <a:t>London, E17 9PP, United Kingdom.</a:t>
            </a:r>
            <a:br>
              <a:rPr lang="en-US" altLang="ja-JP" sz="1400" dirty="0">
                <a:latin typeface="Times New Roman" pitchFamily="18" charset="0"/>
                <a:cs typeface="Times New Roman" pitchFamily="18" charset="0"/>
              </a:rPr>
            </a:br>
            <a:r>
              <a:rPr lang="en-US" altLang="ja-JP" sz="1400" dirty="0">
                <a:latin typeface="Times New Roman" pitchFamily="18" charset="0"/>
                <a:cs typeface="Times New Roman" pitchFamily="18" charset="0"/>
              </a:rPr>
              <a:t>Ph: +44 </a:t>
            </a:r>
            <a:r>
              <a:rPr lang="en-US" altLang="ja-JP" sz="1400" dirty="0">
                <a:latin typeface="Times New Roman" pitchFamily="18" charset="0"/>
                <a:cs typeface="Times New Roman" pitchFamily="18" charset="0"/>
                <a:hlinkClick r:id="rId4"/>
              </a:rPr>
              <a:t>7053828354</a:t>
            </a:r>
            <a:r>
              <a:rPr lang="en-US" altLang="ja-JP" sz="1400" dirty="0">
                <a:latin typeface="Times New Roman" pitchFamily="18" charset="0"/>
                <a:cs typeface="Times New Roman" pitchFamily="18" charset="0"/>
              </a:rPr>
              <a:t/>
            </a:r>
            <a:br>
              <a:rPr lang="en-US" altLang="ja-JP" sz="1400" dirty="0">
                <a:latin typeface="Times New Roman" pitchFamily="18" charset="0"/>
                <a:cs typeface="Times New Roman" pitchFamily="18" charset="0"/>
              </a:rPr>
            </a:br>
            <a:r>
              <a:rPr lang="en-US" altLang="ja-JP" sz="1400" dirty="0">
                <a:latin typeface="Times New Roman" pitchFamily="18" charset="0"/>
                <a:cs typeface="Times New Roman" pitchFamily="18" charset="0"/>
              </a:rPr>
              <a:t>Fax: +44 </a:t>
            </a:r>
            <a:r>
              <a:rPr lang="en-US" altLang="ja-JP" sz="1400" dirty="0">
                <a:latin typeface="Times New Roman" pitchFamily="18" charset="0"/>
                <a:cs typeface="Times New Roman" pitchFamily="18" charset="0"/>
                <a:hlinkClick r:id="rId5"/>
              </a:rPr>
              <a:t>8435241465</a:t>
            </a:r>
            <a:r>
              <a:rPr lang="en-US" altLang="ja-JP" sz="1400" dirty="0">
                <a:latin typeface="Times New Roman" pitchFamily="18" charset="0"/>
                <a:cs typeface="Times New Roman" pitchFamily="18" charset="0"/>
              </a:rPr>
              <a:t/>
            </a:r>
            <a:br>
              <a:rPr lang="en-US" altLang="ja-JP" sz="1400" dirty="0">
                <a:latin typeface="Times New Roman" pitchFamily="18" charset="0"/>
                <a:cs typeface="Times New Roman" pitchFamily="18" charset="0"/>
              </a:rPr>
            </a:br>
            <a:r>
              <a:rPr lang="en-US" altLang="ja-JP" sz="1400" dirty="0">
                <a:latin typeface="Times New Roman" pitchFamily="18" charset="0"/>
                <a:cs typeface="Times New Roman" pitchFamily="18" charset="0"/>
              </a:rPr>
              <a:t>Email: </a:t>
            </a:r>
            <a:r>
              <a:rPr lang="en-US" altLang="ja-JP" sz="1400" u="sng" dirty="0">
                <a:latin typeface="Times New Roman" pitchFamily="18" charset="0"/>
                <a:cs typeface="Times New Roman" pitchFamily="18" charset="0"/>
                <a:hlinkClick r:id="rId6"/>
              </a:rPr>
              <a:t>conference@gcedst2013.org.uk</a:t>
            </a:r>
            <a:endParaRPr lang="en-US" altLang="ja-JP" sz="1400" dirty="0">
              <a:latin typeface="Times New Roman" pitchFamily="18" charset="0"/>
              <a:cs typeface="Times New Roman" pitchFamily="18" charset="0"/>
            </a:endParaRPr>
          </a:p>
          <a:p>
            <a:pPr>
              <a:buNone/>
            </a:pPr>
            <a:r>
              <a:rPr lang="en-US" altLang="ja-JP" sz="1400" dirty="0">
                <a:latin typeface="Times New Roman" pitchFamily="18" charset="0"/>
                <a:cs typeface="Times New Roman" pitchFamily="18" charset="0"/>
              </a:rPr>
              <a:t>         </a:t>
            </a:r>
            <a:r>
              <a:rPr lang="en-US" altLang="ja-JP" sz="1400" u="sng" dirty="0">
                <a:latin typeface="Times New Roman" pitchFamily="18" charset="0"/>
                <a:cs typeface="Times New Roman" pitchFamily="18" charset="0"/>
              </a:rPr>
              <a:t>Important Dates</a:t>
            </a:r>
            <a:r>
              <a:rPr lang="en-US" altLang="ja-JP" sz="1400" dirty="0">
                <a:latin typeface="Times New Roman" pitchFamily="18" charset="0"/>
                <a:cs typeface="Times New Roman" pitchFamily="18" charset="0"/>
              </a:rPr>
              <a:t/>
            </a:r>
            <a:br>
              <a:rPr lang="en-US" altLang="ja-JP" sz="1400" dirty="0">
                <a:latin typeface="Times New Roman" pitchFamily="18" charset="0"/>
                <a:cs typeface="Times New Roman" pitchFamily="18" charset="0"/>
              </a:rPr>
            </a:br>
            <a:r>
              <a:rPr lang="en-US" altLang="ja-JP" sz="1400" dirty="0">
                <a:latin typeface="Times New Roman" pitchFamily="18" charset="0"/>
                <a:cs typeface="Times New Roman" pitchFamily="18" charset="0"/>
              </a:rPr>
              <a:t>Deadline For Abstract Submission: 26th September, 2013</a:t>
            </a:r>
            <a:br>
              <a:rPr lang="en-US" altLang="ja-JP" sz="1400" dirty="0">
                <a:latin typeface="Times New Roman" pitchFamily="18" charset="0"/>
                <a:cs typeface="Times New Roman" pitchFamily="18" charset="0"/>
              </a:rPr>
            </a:br>
            <a:r>
              <a:rPr lang="en-US" altLang="ja-JP" sz="1400" dirty="0">
                <a:latin typeface="Times New Roman" pitchFamily="18" charset="0"/>
                <a:cs typeface="Times New Roman" pitchFamily="18" charset="0"/>
              </a:rPr>
              <a:t>Final Paper Submissions: 29th October, 2013</a:t>
            </a:r>
            <a:br>
              <a:rPr lang="en-US" altLang="ja-JP" sz="1400" dirty="0">
                <a:latin typeface="Times New Roman" pitchFamily="18" charset="0"/>
                <a:cs typeface="Times New Roman" pitchFamily="18" charset="0"/>
              </a:rPr>
            </a:br>
            <a:r>
              <a:rPr lang="en-US" altLang="ja-JP" sz="1400" dirty="0">
                <a:latin typeface="Times New Roman" pitchFamily="18" charset="0"/>
                <a:cs typeface="Times New Roman" pitchFamily="18" charset="0"/>
              </a:rPr>
              <a:t>GCEDST 2013 Conference Dates: 25-29 November, 2013</a:t>
            </a:r>
            <a:endParaRPr lang="ja-JP" altLang="en-US" sz="1400" dirty="0">
              <a:latin typeface="Times New Roman" pitchFamily="18" charset="0"/>
              <a:cs typeface="Times New Roman" pitchFamily="18" charset="0"/>
            </a:endParaRPr>
          </a:p>
        </p:txBody>
      </p:sp>
      <p:sp>
        <p:nvSpPr>
          <p:cNvPr id="4" name="正方形/長方形 3"/>
          <p:cNvSpPr/>
          <p:nvPr/>
        </p:nvSpPr>
        <p:spPr>
          <a:xfrm>
            <a:off x="373463" y="1052800"/>
            <a:ext cx="2232248" cy="430887"/>
          </a:xfrm>
          <a:prstGeom prst="rect">
            <a:avLst/>
          </a:prstGeom>
          <a:noFill/>
        </p:spPr>
        <p:txBody>
          <a:bodyPr wrap="square">
            <a:spAutoFit/>
          </a:bodyPr>
          <a:lstStyle/>
          <a:p>
            <a:r>
              <a:rPr lang="en-US" altLang="ja-JP" sz="1100" dirty="0">
                <a:latin typeface="Times New Roman" pitchFamily="18" charset="0"/>
                <a:cs typeface="Times New Roman" pitchFamily="18" charset="0"/>
              </a:rPr>
              <a:t>GCEDST 2013 Experts &lt;conference@gcedst2013.org.uk&gt;</a:t>
            </a:r>
            <a:endParaRPr lang="ja-JP" altLang="en-US" sz="1100" dirty="0">
              <a:latin typeface="Times New Roman" pitchFamily="18" charset="0"/>
              <a:cs typeface="Times New Roman" pitchFamily="18" charset="0"/>
            </a:endParaRPr>
          </a:p>
        </p:txBody>
      </p:sp>
      <p:sp>
        <p:nvSpPr>
          <p:cNvPr id="7" name="正方形/長方形 6"/>
          <p:cNvSpPr/>
          <p:nvPr/>
        </p:nvSpPr>
        <p:spPr>
          <a:xfrm>
            <a:off x="10339214" y="1172905"/>
            <a:ext cx="1697901" cy="276999"/>
          </a:xfrm>
          <a:prstGeom prst="rect">
            <a:avLst/>
          </a:prstGeom>
          <a:noFill/>
        </p:spPr>
        <p:txBody>
          <a:bodyPr wrap="none">
            <a:spAutoFit/>
          </a:bodyPr>
          <a:lstStyle/>
          <a:p>
            <a:r>
              <a:rPr lang="en-US" altLang="ja-JP" sz="1200" dirty="0"/>
              <a:t>❸ 2013</a:t>
            </a:r>
            <a:r>
              <a:rPr lang="ja-JP" altLang="en-US" sz="1200" dirty="0"/>
              <a:t>年</a:t>
            </a:r>
            <a:r>
              <a:rPr lang="en-US" altLang="ja-JP" sz="1200" dirty="0"/>
              <a:t>10</a:t>
            </a:r>
            <a:r>
              <a:rPr lang="ja-JP" altLang="en-US" sz="1200" dirty="0"/>
              <a:t>月</a:t>
            </a:r>
            <a:r>
              <a:rPr lang="en-US" altLang="ja-JP" sz="1200" dirty="0"/>
              <a:t>2</a:t>
            </a:r>
            <a:r>
              <a:rPr lang="ja-JP" altLang="en-US" sz="1200" dirty="0"/>
              <a:t>日 </a:t>
            </a:r>
            <a:r>
              <a:rPr lang="en-US" altLang="ja-JP" sz="1200" dirty="0"/>
              <a:t>2:52</a:t>
            </a:r>
            <a:endParaRPr lang="ja-JP" altLang="en-US" sz="1200" dirty="0"/>
          </a:p>
        </p:txBody>
      </p:sp>
      <p:sp>
        <p:nvSpPr>
          <p:cNvPr id="6" name="テキスト ボックス 5"/>
          <p:cNvSpPr txBox="1"/>
          <p:nvPr/>
        </p:nvSpPr>
        <p:spPr>
          <a:xfrm>
            <a:off x="1407067" y="316646"/>
            <a:ext cx="9475581" cy="461665"/>
          </a:xfrm>
          <a:prstGeom prst="rect">
            <a:avLst/>
          </a:prstGeom>
          <a:noFill/>
        </p:spPr>
        <p:txBody>
          <a:bodyPr wrap="square" rtlCol="0">
            <a:spAutoFit/>
          </a:bodyPr>
          <a:lstStyle/>
          <a:p>
            <a:r>
              <a:rPr lang="ja-JP" altLang="en-US" sz="2400" dirty="0" smtClean="0">
                <a:latin typeface="ＭＳ Ｐゴシック" panose="020B0600070205080204" pitchFamily="50" charset="-128"/>
                <a:ea typeface="ＭＳ Ｐゴシック" panose="020B0600070205080204" pitchFamily="50" charset="-128"/>
              </a:rPr>
              <a:t>◇</a:t>
            </a:r>
            <a:r>
              <a:rPr lang="ja-JP" altLang="en-US" sz="2400" dirty="0" smtClean="0">
                <a:latin typeface="HGS明朝E" panose="02020900000000000000" pitchFamily="18" charset="-128"/>
                <a:ea typeface="HGS明朝E" panose="02020900000000000000" pitchFamily="18" charset="-128"/>
              </a:rPr>
              <a:t>しかし</a:t>
            </a:r>
            <a:r>
              <a:rPr lang="ja-JP" altLang="en-US" sz="2400" dirty="0" smtClean="0">
                <a:latin typeface="HGP明朝E" panose="02020900000000000000" pitchFamily="18" charset="-128"/>
                <a:ea typeface="HGP明朝E" panose="02020900000000000000" pitchFamily="18" charset="-128"/>
                <a:cs typeface="Times New Roman" panose="02020603050405020304" pitchFamily="18" charset="0"/>
              </a:rPr>
              <a:t>ホテルにつながらず</a:t>
            </a:r>
            <a:r>
              <a:rPr lang="en-US" altLang="ja-JP" sz="2400" dirty="0" smtClean="0">
                <a:latin typeface="HGP明朝E" panose="02020900000000000000" pitchFamily="18" charset="-128"/>
                <a:ea typeface="HGP明朝E" panose="02020900000000000000" pitchFamily="18" charset="-128"/>
                <a:cs typeface="Times New Roman" panose="02020603050405020304" pitchFamily="18" charset="0"/>
              </a:rPr>
              <a:t>Mike</a:t>
            </a:r>
            <a:r>
              <a:rPr lang="ja-JP" altLang="en-US" sz="2400" dirty="0" smtClean="0">
                <a:latin typeface="HGP明朝E" panose="02020900000000000000" pitchFamily="18" charset="-128"/>
                <a:ea typeface="HGP明朝E" panose="02020900000000000000" pitchFamily="18" charset="-128"/>
                <a:cs typeface="Times New Roman" panose="02020603050405020304" pitchFamily="18" charset="0"/>
              </a:rPr>
              <a:t>に問い合わせたところ</a:t>
            </a:r>
            <a:r>
              <a:rPr lang="en-US" altLang="ja-JP" sz="2400" dirty="0" smtClean="0">
                <a:latin typeface="HGP明朝E" pitchFamily="18" charset="-128"/>
                <a:ea typeface="HGP明朝E" pitchFamily="18" charset="-128"/>
              </a:rPr>
              <a:t>Website</a:t>
            </a:r>
            <a:r>
              <a:rPr lang="ja-JP" altLang="en-US" sz="2400" dirty="0" smtClean="0">
                <a:latin typeface="HGP明朝E" pitchFamily="18" charset="-128"/>
                <a:ea typeface="HGP明朝E" pitchFamily="18" charset="-128"/>
              </a:rPr>
              <a:t>を使えと</a:t>
            </a:r>
            <a:r>
              <a:rPr lang="ja-JP" altLang="en-US" sz="2400" dirty="0">
                <a:latin typeface="HGP明朝E" pitchFamily="18" charset="-128"/>
                <a:ea typeface="HGP明朝E" pitchFamily="18" charset="-128"/>
              </a:rPr>
              <a:t>　</a:t>
            </a:r>
            <a:r>
              <a:rPr lang="ja-JP" altLang="en-US" sz="2400" dirty="0" smtClean="0">
                <a:latin typeface="HGP明朝E" pitchFamily="18" charset="-128"/>
                <a:ea typeface="HGP明朝E" pitchFamily="18" charset="-128"/>
              </a:rPr>
              <a:t>　　　　　　　　　　　</a:t>
            </a:r>
            <a:endParaRPr lang="ja-JP" altLang="en-US" sz="2400" dirty="0">
              <a:solidFill>
                <a:srgbClr val="FF0000"/>
              </a:solidFill>
              <a:latin typeface="HGP明朝E" pitchFamily="18" charset="-128"/>
              <a:ea typeface="HGP明朝E" pitchFamily="18" charset="-128"/>
            </a:endParaRPr>
          </a:p>
        </p:txBody>
      </p:sp>
      <p:sp>
        <p:nvSpPr>
          <p:cNvPr id="5" name="正方形/長方形 4"/>
          <p:cNvSpPr/>
          <p:nvPr/>
        </p:nvSpPr>
        <p:spPr>
          <a:xfrm>
            <a:off x="3603951" y="945408"/>
            <a:ext cx="5424883" cy="400110"/>
          </a:xfrm>
          <a:prstGeom prst="rect">
            <a:avLst/>
          </a:prstGeom>
        </p:spPr>
        <p:txBody>
          <a:bodyPr wrap="none">
            <a:spAutoFit/>
          </a:bodyPr>
          <a:lstStyle/>
          <a:p>
            <a:r>
              <a:rPr lang="ja-JP" altLang="en-US" sz="2000" dirty="0">
                <a:solidFill>
                  <a:srgbClr val="FF0000"/>
                </a:solidFill>
                <a:latin typeface="HGP明朝E" pitchFamily="18" charset="-128"/>
                <a:ea typeface="HGP明朝E" pitchFamily="18" charset="-128"/>
              </a:rPr>
              <a:t>（なぜホテルアドレスに繋がらないの</a:t>
            </a:r>
            <a:r>
              <a:rPr lang="ja-JP" altLang="en-US" sz="2000" dirty="0" smtClean="0">
                <a:solidFill>
                  <a:srgbClr val="FF0000"/>
                </a:solidFill>
                <a:latin typeface="HGP明朝E" pitchFamily="18" charset="-128"/>
                <a:ea typeface="HGP明朝E" pitchFamily="18" charset="-128"/>
              </a:rPr>
              <a:t>か不思議</a:t>
            </a:r>
            <a:r>
              <a:rPr lang="ja-JP" altLang="en-US" sz="2000" dirty="0">
                <a:solidFill>
                  <a:srgbClr val="FF0000"/>
                </a:solidFill>
                <a:latin typeface="HGP明朝E" pitchFamily="18" charset="-128"/>
                <a:ea typeface="HGP明朝E" pitchFamily="18" charset="-128"/>
              </a:rPr>
              <a:t>！）</a:t>
            </a:r>
          </a:p>
        </p:txBody>
      </p:sp>
    </p:spTree>
    <p:extLst>
      <p:ext uri="{BB962C8B-B14F-4D97-AF65-F5344CB8AC3E}">
        <p14:creationId xmlns="" xmlns:p14="http://schemas.microsoft.com/office/powerpoint/2010/main" val="334944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98383" y="1386040"/>
            <a:ext cx="11559941" cy="5210942"/>
          </a:xfrm>
          <a:ln>
            <a:solidFill>
              <a:schemeClr val="tx1"/>
            </a:solidFill>
          </a:ln>
        </p:spPr>
        <p:txBody>
          <a:bodyPr>
            <a:noAutofit/>
          </a:bodyPr>
          <a:lstStyle/>
          <a:p>
            <a:pPr>
              <a:buNone/>
            </a:pPr>
            <a:r>
              <a:rPr lang="en-US" altLang="ja-JP" sz="1600" dirty="0">
                <a:latin typeface="Times New Roman" pitchFamily="18" charset="0"/>
                <a:cs typeface="Times New Roman" pitchFamily="18" charset="0"/>
              </a:rPr>
              <a:t>Dear Dr. </a:t>
            </a:r>
            <a:r>
              <a:rPr lang="en-US" altLang="ja-JP" sz="1600" dirty="0" err="1">
                <a:latin typeface="Times New Roman" pitchFamily="18" charset="0"/>
                <a:cs typeface="Times New Roman" pitchFamily="18" charset="0"/>
              </a:rPr>
              <a:t>Jin-Ichi</a:t>
            </a:r>
            <a:r>
              <a:rPr lang="en-US" altLang="ja-JP" sz="1600" dirty="0">
                <a:latin typeface="Times New Roman" pitchFamily="18" charset="0"/>
                <a:cs typeface="Times New Roman" pitchFamily="18" charset="0"/>
              </a:rPr>
              <a:t> Sasaki,</a:t>
            </a:r>
            <a:br>
              <a:rPr lang="en-US" altLang="ja-JP" sz="1600" dirty="0">
                <a:latin typeface="Times New Roman" pitchFamily="18" charset="0"/>
                <a:cs typeface="Times New Roman" pitchFamily="18" charset="0"/>
              </a:rPr>
            </a:br>
            <a:r>
              <a:rPr lang="en-US" altLang="ja-JP" sz="1600" dirty="0">
                <a:latin typeface="Times New Roman" pitchFamily="18" charset="0"/>
                <a:cs typeface="Times New Roman" pitchFamily="18" charset="0"/>
              </a:rPr>
              <a:t>Ex-Professor, </a:t>
            </a:r>
            <a:r>
              <a:rPr lang="en-US" altLang="ja-JP" sz="1600" dirty="0" err="1">
                <a:latin typeface="Times New Roman" pitchFamily="18" charset="0"/>
                <a:cs typeface="Times New Roman" pitchFamily="18" charset="0"/>
              </a:rPr>
              <a:t>Hirosaki</a:t>
            </a:r>
            <a:r>
              <a:rPr lang="en-US" altLang="ja-JP" sz="1600" dirty="0">
                <a:latin typeface="Times New Roman" pitchFamily="18" charset="0"/>
                <a:cs typeface="Times New Roman" pitchFamily="18" charset="0"/>
              </a:rPr>
              <a:t> University,</a:t>
            </a:r>
            <a:br>
              <a:rPr lang="en-US" altLang="ja-JP" sz="1600" dirty="0">
                <a:latin typeface="Times New Roman" pitchFamily="18" charset="0"/>
                <a:cs typeface="Times New Roman" pitchFamily="18" charset="0"/>
              </a:rPr>
            </a:br>
            <a:r>
              <a:rPr lang="en-US" altLang="ja-JP" sz="1600" dirty="0">
                <a:latin typeface="Times New Roman" pitchFamily="18" charset="0"/>
                <a:cs typeface="Times New Roman" pitchFamily="18" charset="0"/>
              </a:rPr>
              <a:t>Morioka, Iwate, JAPAN</a:t>
            </a:r>
            <a:r>
              <a:rPr lang="en-US" altLang="ja-JP" sz="1600" dirty="0" smtClean="0">
                <a:latin typeface="Times New Roman" pitchFamily="18" charset="0"/>
                <a:cs typeface="Times New Roman" pitchFamily="18" charset="0"/>
              </a:rPr>
              <a:t>.</a:t>
            </a:r>
          </a:p>
          <a:p>
            <a:pPr>
              <a:buNone/>
            </a:pPr>
            <a:r>
              <a:rPr lang="ja-JP" altLang="en-US" sz="1600" dirty="0" smtClean="0">
                <a:latin typeface="Times New Roman" pitchFamily="18" charset="0"/>
                <a:cs typeface="Times New Roman" pitchFamily="18" charset="0"/>
              </a:rPr>
              <a:t>　　</a:t>
            </a:r>
            <a:r>
              <a:rPr lang="en-US" altLang="ja-JP" sz="1600" dirty="0" smtClean="0">
                <a:latin typeface="Times New Roman" pitchFamily="18" charset="0"/>
                <a:cs typeface="Times New Roman" pitchFamily="18" charset="0"/>
              </a:rPr>
              <a:t>Participation </a:t>
            </a:r>
            <a:r>
              <a:rPr lang="en-US" altLang="ja-JP" sz="1600" dirty="0">
                <a:latin typeface="Times New Roman" pitchFamily="18" charset="0"/>
                <a:cs typeface="Times New Roman" pitchFamily="18" charset="0"/>
              </a:rPr>
              <a:t>Code: </a:t>
            </a:r>
            <a:r>
              <a:rPr lang="en-US" altLang="ja-JP" sz="1600" dirty="0">
                <a:solidFill>
                  <a:srgbClr val="1802BE"/>
                </a:solidFill>
                <a:latin typeface="Times New Roman" pitchFamily="18" charset="0"/>
                <a:cs typeface="Times New Roman" pitchFamily="18" charset="0"/>
              </a:rPr>
              <a:t>GCEDST-208764 </a:t>
            </a:r>
          </a:p>
          <a:p>
            <a:pPr>
              <a:buNone/>
            </a:pPr>
            <a:r>
              <a:rPr lang="en-US" altLang="ja-JP" sz="1600" dirty="0">
                <a:latin typeface="Times New Roman" pitchFamily="18" charset="0"/>
                <a:cs typeface="Times New Roman" pitchFamily="18" charset="0"/>
              </a:rPr>
              <a:t>         Sequel to your online access grant application we wish to inform your delegation that your application for access grant to attend the 2nd Global Conference on Environmental Dynamics, Science and Technology session slated for 25</a:t>
            </a:r>
            <a:r>
              <a:rPr lang="en-US" altLang="ja-JP" sz="1600" baseline="30000" dirty="0">
                <a:latin typeface="Times New Roman" pitchFamily="18" charset="0"/>
                <a:cs typeface="Times New Roman" pitchFamily="18" charset="0"/>
              </a:rPr>
              <a:t>th</a:t>
            </a:r>
            <a:r>
              <a:rPr lang="en-US" altLang="ja-JP" sz="1600" dirty="0">
                <a:latin typeface="Times New Roman" pitchFamily="18" charset="0"/>
                <a:cs typeface="Times New Roman" pitchFamily="18" charset="0"/>
              </a:rPr>
              <a:t> – 29</a:t>
            </a:r>
            <a:r>
              <a:rPr lang="en-US" altLang="ja-JP" sz="1600" baseline="30000" dirty="0">
                <a:latin typeface="Times New Roman" pitchFamily="18" charset="0"/>
                <a:cs typeface="Times New Roman" pitchFamily="18" charset="0"/>
              </a:rPr>
              <a:t>th</a:t>
            </a:r>
            <a:r>
              <a:rPr lang="en-US" altLang="ja-JP" sz="1600" dirty="0">
                <a:latin typeface="Times New Roman" pitchFamily="18" charset="0"/>
                <a:cs typeface="Times New Roman" pitchFamily="18" charset="0"/>
              </a:rPr>
              <a:t> November, 2013 at the Bolton Palace Hotel has been received, and also </a:t>
            </a:r>
            <a:r>
              <a:rPr lang="en-US" altLang="ja-JP" sz="1600" dirty="0">
                <a:solidFill>
                  <a:srgbClr val="FF0000"/>
                </a:solidFill>
                <a:latin typeface="Times New Roman" pitchFamily="18" charset="0"/>
                <a:cs typeface="Times New Roman" pitchFamily="18" charset="0"/>
              </a:rPr>
              <a:t>to notify you that your participation cost for Air Ticket, Travel Insurance and Per Diem to the tune of </a:t>
            </a:r>
            <a:r>
              <a:rPr lang="en-US" altLang="ja-JP" sz="1600" dirty="0">
                <a:solidFill>
                  <a:srgbClr val="1802BE"/>
                </a:solidFill>
                <a:latin typeface="Times New Roman" pitchFamily="18" charset="0"/>
                <a:cs typeface="Times New Roman" pitchFamily="18" charset="0"/>
              </a:rPr>
              <a:t>£1,842.00 </a:t>
            </a:r>
            <a:r>
              <a:rPr lang="en-US" altLang="ja-JP" sz="1600" dirty="0">
                <a:solidFill>
                  <a:srgbClr val="FF0000"/>
                </a:solidFill>
                <a:latin typeface="Times New Roman" pitchFamily="18" charset="0"/>
                <a:cs typeface="Times New Roman" pitchFamily="18" charset="0"/>
              </a:rPr>
              <a:t>had been approved by our sponsors and will be funded from the access grant</a:t>
            </a:r>
            <a:r>
              <a:rPr lang="en-US" altLang="ja-JP" sz="1600" dirty="0" smtClean="0">
                <a:solidFill>
                  <a:srgbClr val="FF0000"/>
                </a:solidFill>
                <a:latin typeface="Times New Roman" pitchFamily="18" charset="0"/>
                <a:cs typeface="Times New Roman" pitchFamily="18" charset="0"/>
              </a:rPr>
              <a:t>.</a:t>
            </a:r>
          </a:p>
          <a:p>
            <a:pPr>
              <a:buNone/>
            </a:pPr>
            <a:r>
              <a:rPr lang="ja-JP" altLang="en-US" sz="1600" dirty="0" smtClean="0">
                <a:latin typeface="Times New Roman" pitchFamily="18" charset="0"/>
                <a:cs typeface="Times New Roman" pitchFamily="18" charset="0"/>
              </a:rPr>
              <a:t>　　　</a:t>
            </a:r>
            <a:r>
              <a:rPr lang="en-US" altLang="ja-JP" sz="1600" dirty="0" smtClean="0">
                <a:latin typeface="Times New Roman" pitchFamily="18" charset="0"/>
                <a:cs typeface="Times New Roman" pitchFamily="18" charset="0"/>
              </a:rPr>
              <a:t>Contact </a:t>
            </a:r>
            <a:r>
              <a:rPr lang="en-US" altLang="ja-JP" sz="1600" dirty="0">
                <a:latin typeface="Times New Roman" pitchFamily="18" charset="0"/>
                <a:cs typeface="Times New Roman" pitchFamily="18" charset="0"/>
              </a:rPr>
              <a:t>the Bolton Palace Hotel &lt;</a:t>
            </a:r>
            <a:r>
              <a:rPr lang="en-US" altLang="ja-JP" sz="1600" dirty="0">
                <a:latin typeface="Times New Roman" pitchFamily="18" charset="0"/>
                <a:cs typeface="Times New Roman" pitchFamily="18" charset="0"/>
                <a:hlinkClick r:id="rId2"/>
              </a:rPr>
              <a:t>reservations@boltonpalacehotel.co.uk</a:t>
            </a:r>
            <a:r>
              <a:rPr lang="en-US" altLang="ja-JP" sz="1600" dirty="0">
                <a:latin typeface="Times New Roman" pitchFamily="18" charset="0"/>
                <a:cs typeface="Times New Roman" pitchFamily="18" charset="0"/>
              </a:rPr>
              <a:t>&gt; to pay your hotel reservation and send in your reservation receipt to enable our bankers process and disburse your access grant of £1,842.00 within two working days. This will also enable the GCEDST Committee issue your invitation letter.</a:t>
            </a:r>
            <a:br>
              <a:rPr lang="en-US" altLang="ja-JP" sz="1600" dirty="0">
                <a:latin typeface="Times New Roman" pitchFamily="18" charset="0"/>
                <a:cs typeface="Times New Roman" pitchFamily="18" charset="0"/>
              </a:rPr>
            </a:br>
            <a:r>
              <a:rPr lang="en-US" altLang="ja-JP" sz="1600" dirty="0">
                <a:latin typeface="Times New Roman" pitchFamily="18" charset="0"/>
                <a:cs typeface="Times New Roman" pitchFamily="18" charset="0"/>
              </a:rPr>
              <a:t/>
            </a:r>
            <a:br>
              <a:rPr lang="en-US" altLang="ja-JP" sz="1600" dirty="0">
                <a:latin typeface="Times New Roman" pitchFamily="18" charset="0"/>
                <a:cs typeface="Times New Roman" pitchFamily="18" charset="0"/>
              </a:rPr>
            </a:br>
            <a:r>
              <a:rPr lang="en-US" altLang="ja-JP" sz="1600" dirty="0">
                <a:latin typeface="Times New Roman" pitchFamily="18" charset="0"/>
                <a:cs typeface="Times New Roman" pitchFamily="18" charset="0"/>
              </a:rPr>
              <a:t>Send in also your expected flight itinerary (Iwate//London Heathrow//Iwate) to enable our ticketing Agent process</a:t>
            </a:r>
            <a:r>
              <a:rPr lang="ja-JP" altLang="en-US" sz="1600" dirty="0">
                <a:latin typeface="Times New Roman" pitchFamily="18" charset="0"/>
                <a:cs typeface="Times New Roman" pitchFamily="18" charset="0"/>
              </a:rPr>
              <a:t>　</a:t>
            </a:r>
            <a:r>
              <a:rPr lang="en-US" altLang="ja-JP" sz="1600" dirty="0">
                <a:latin typeface="Times New Roman" pitchFamily="18" charset="0"/>
                <a:cs typeface="Times New Roman" pitchFamily="18" charset="0"/>
              </a:rPr>
              <a:t>book and pay for your air ticket to London in your </a:t>
            </a:r>
            <a:r>
              <a:rPr lang="en-US" altLang="ja-JP" sz="1600" dirty="0" err="1">
                <a:latin typeface="Times New Roman" pitchFamily="18" charset="0"/>
                <a:cs typeface="Times New Roman" pitchFamily="18" charset="0"/>
              </a:rPr>
              <a:t>favour</a:t>
            </a:r>
            <a:r>
              <a:rPr lang="en-US" altLang="ja-JP" sz="1600" dirty="0">
                <a:latin typeface="Times New Roman" pitchFamily="18" charset="0"/>
                <a:cs typeface="Times New Roman" pitchFamily="18" charset="0"/>
              </a:rPr>
              <a:t> and send same e-ticketing information online to your email as soon as your access grant is disbursed</a:t>
            </a:r>
            <a:r>
              <a:rPr lang="en-US" altLang="ja-JP" sz="1600" dirty="0" smtClean="0">
                <a:latin typeface="Times New Roman" pitchFamily="18" charset="0"/>
                <a:cs typeface="Times New Roman" pitchFamily="18" charset="0"/>
              </a:rPr>
              <a:t>.</a:t>
            </a:r>
            <a:endParaRPr lang="en-US" altLang="ja-JP" sz="1600" dirty="0">
              <a:latin typeface="Times New Roman" pitchFamily="18" charset="0"/>
              <a:cs typeface="Times New Roman" pitchFamily="18" charset="0"/>
            </a:endParaRPr>
          </a:p>
          <a:p>
            <a:pPr>
              <a:buNone/>
            </a:pPr>
            <a:r>
              <a:rPr lang="en-US" altLang="ja-JP" sz="1600" dirty="0">
                <a:latin typeface="Times New Roman" pitchFamily="18" charset="0"/>
                <a:cs typeface="Times New Roman" pitchFamily="18" charset="0"/>
              </a:rPr>
              <a:t>         Please note that hotel reservation receipts are added to the confirmed list on a 'first come, first served' basis by the bankers</a:t>
            </a:r>
            <a:r>
              <a:rPr lang="en-US" altLang="ja-JP" sz="1600" dirty="0" smtClean="0">
                <a:latin typeface="Times New Roman" pitchFamily="18" charset="0"/>
                <a:cs typeface="Times New Roman" pitchFamily="18" charset="0"/>
              </a:rPr>
              <a:t>.</a:t>
            </a:r>
            <a:endParaRPr lang="en-US" altLang="ja-JP" sz="1600" dirty="0">
              <a:latin typeface="Times New Roman" pitchFamily="18" charset="0"/>
              <a:cs typeface="Times New Roman" pitchFamily="18" charset="0"/>
            </a:endParaRPr>
          </a:p>
          <a:p>
            <a:pPr>
              <a:buNone/>
            </a:pPr>
            <a:r>
              <a:rPr lang="en-US" altLang="ja-JP" sz="1600" dirty="0">
                <a:latin typeface="Times New Roman" pitchFamily="18" charset="0"/>
                <a:cs typeface="Times New Roman" pitchFamily="18" charset="0"/>
              </a:rPr>
              <a:t>         We look forward to seeing your delegation in London</a:t>
            </a:r>
            <a:r>
              <a:rPr lang="en-US" altLang="ja-JP" sz="1600" dirty="0" smtClean="0">
                <a:latin typeface="Times New Roman" pitchFamily="18" charset="0"/>
                <a:cs typeface="Times New Roman" pitchFamily="18" charset="0"/>
              </a:rPr>
              <a:t>!</a:t>
            </a:r>
          </a:p>
          <a:p>
            <a:pPr>
              <a:buNone/>
            </a:pPr>
            <a:r>
              <a:rPr lang="ja-JP" altLang="en-US" sz="1600" dirty="0" smtClean="0">
                <a:latin typeface="Times New Roman" pitchFamily="18" charset="0"/>
                <a:cs typeface="Times New Roman" pitchFamily="18" charset="0"/>
              </a:rPr>
              <a:t>　　　</a:t>
            </a:r>
            <a:r>
              <a:rPr lang="en-US" altLang="ja-JP" sz="1600" dirty="0" smtClean="0">
                <a:latin typeface="Times New Roman" pitchFamily="18" charset="0"/>
                <a:cs typeface="Times New Roman" pitchFamily="18" charset="0"/>
              </a:rPr>
              <a:t>Best </a:t>
            </a:r>
            <a:r>
              <a:rPr lang="en-US" altLang="ja-JP" sz="1600" dirty="0">
                <a:latin typeface="Times New Roman" pitchFamily="18" charset="0"/>
                <a:cs typeface="Times New Roman" pitchFamily="18" charset="0"/>
              </a:rPr>
              <a:t>Regards,</a:t>
            </a:r>
            <a:br>
              <a:rPr lang="en-US" altLang="ja-JP" sz="1600" dirty="0">
                <a:latin typeface="Times New Roman" pitchFamily="18" charset="0"/>
                <a:cs typeface="Times New Roman" pitchFamily="18" charset="0"/>
              </a:rPr>
            </a:br>
            <a:r>
              <a:rPr lang="en-US" altLang="ja-JP" sz="1600" dirty="0">
                <a:latin typeface="Times New Roman" pitchFamily="18" charset="0"/>
                <a:cs typeface="Times New Roman" pitchFamily="18" charset="0"/>
              </a:rPr>
              <a:t/>
            </a:r>
            <a:br>
              <a:rPr lang="en-US" altLang="ja-JP" sz="1600" dirty="0">
                <a:latin typeface="Times New Roman" pitchFamily="18" charset="0"/>
                <a:cs typeface="Times New Roman" pitchFamily="18" charset="0"/>
              </a:rPr>
            </a:br>
            <a:r>
              <a:rPr lang="en-US" altLang="ja-JP" sz="1600" dirty="0">
                <a:latin typeface="Times New Roman" pitchFamily="18" charset="0"/>
                <a:cs typeface="Times New Roman" pitchFamily="18" charset="0"/>
              </a:rPr>
              <a:t>GCEDST 2013 Access Grant Committee</a:t>
            </a:r>
          </a:p>
          <a:p>
            <a:endParaRPr lang="ja-JP" altLang="en-US" sz="1600" dirty="0">
              <a:latin typeface="Times New Roman" pitchFamily="18" charset="0"/>
              <a:cs typeface="Times New Roman" pitchFamily="18" charset="0"/>
            </a:endParaRPr>
          </a:p>
        </p:txBody>
      </p:sp>
      <p:sp>
        <p:nvSpPr>
          <p:cNvPr id="5" name="正方形/長方形 4"/>
          <p:cNvSpPr/>
          <p:nvPr/>
        </p:nvSpPr>
        <p:spPr>
          <a:xfrm>
            <a:off x="10101145" y="1050208"/>
            <a:ext cx="1854995" cy="276999"/>
          </a:xfrm>
          <a:prstGeom prst="rect">
            <a:avLst/>
          </a:prstGeom>
          <a:noFill/>
        </p:spPr>
        <p:txBody>
          <a:bodyPr wrap="none">
            <a:spAutoFit/>
          </a:bodyPr>
          <a:lstStyle/>
          <a:p>
            <a:r>
              <a:rPr lang="en-US" altLang="ja-JP" sz="1200" dirty="0"/>
              <a:t>❹ 2013</a:t>
            </a:r>
            <a:r>
              <a:rPr lang="ja-JP" altLang="en-US" sz="1200" dirty="0"/>
              <a:t>年</a:t>
            </a:r>
            <a:r>
              <a:rPr lang="en-US" altLang="ja-JP" sz="1200" dirty="0"/>
              <a:t>10</a:t>
            </a:r>
            <a:r>
              <a:rPr lang="ja-JP" altLang="en-US" sz="1200" dirty="0"/>
              <a:t>月</a:t>
            </a:r>
            <a:r>
              <a:rPr lang="en-US" altLang="ja-JP" sz="1200" dirty="0"/>
              <a:t>15</a:t>
            </a:r>
            <a:r>
              <a:rPr lang="ja-JP" altLang="en-US" sz="1200" dirty="0"/>
              <a:t>日 </a:t>
            </a:r>
            <a:r>
              <a:rPr lang="en-US" altLang="ja-JP" sz="1200" dirty="0"/>
              <a:t>16:41</a:t>
            </a:r>
            <a:endParaRPr lang="ja-JP" altLang="en-US" sz="1200" dirty="0"/>
          </a:p>
        </p:txBody>
      </p:sp>
      <p:sp>
        <p:nvSpPr>
          <p:cNvPr id="4" name="スライド番号プレースホルダ 3"/>
          <p:cNvSpPr>
            <a:spLocks noGrp="1"/>
          </p:cNvSpPr>
          <p:nvPr>
            <p:ph type="sldNum" sz="quarter" idx="12"/>
          </p:nvPr>
        </p:nvSpPr>
        <p:spPr/>
        <p:txBody>
          <a:bodyPr/>
          <a:lstStyle/>
          <a:p>
            <a:fld id="{091F0BC8-B8E2-4E08-96D2-2A74A9E5226E}" type="slidenum">
              <a:rPr kumimoji="1" lang="ja-JP" altLang="en-US" smtClean="0"/>
              <a:pPr/>
              <a:t>6</a:t>
            </a:fld>
            <a:endParaRPr kumimoji="1" lang="ja-JP" altLang="en-US"/>
          </a:p>
        </p:txBody>
      </p:sp>
      <p:sp>
        <p:nvSpPr>
          <p:cNvPr id="6" name="テキスト ボックス 5"/>
          <p:cNvSpPr txBox="1"/>
          <p:nvPr/>
        </p:nvSpPr>
        <p:spPr>
          <a:xfrm>
            <a:off x="1854559" y="384474"/>
            <a:ext cx="8306872" cy="461665"/>
          </a:xfrm>
          <a:prstGeom prst="rect">
            <a:avLst/>
          </a:prstGeom>
          <a:noFill/>
        </p:spPr>
        <p:txBody>
          <a:bodyPr wrap="square" rtlCol="0">
            <a:spAutoFit/>
          </a:bodyPr>
          <a:lstStyle/>
          <a:p>
            <a:r>
              <a:rPr lang="ja-JP" altLang="en-US" sz="2400" dirty="0" smtClean="0">
                <a:latin typeface="ＭＳ Ｐゴシック" panose="020B0600070205080204" pitchFamily="50" charset="-128"/>
                <a:ea typeface="ＭＳ Ｐゴシック" panose="020B0600070205080204" pitchFamily="50" charset="-128"/>
              </a:rPr>
              <a:t>◇</a:t>
            </a:r>
            <a:r>
              <a:rPr lang="ja-JP" altLang="en-US" sz="2400" dirty="0" smtClean="0">
                <a:latin typeface="HGP明朝E" pitchFamily="18" charset="-128"/>
                <a:ea typeface="HGP明朝E" pitchFamily="18" charset="-128"/>
              </a:rPr>
              <a:t>日</a:t>
            </a:r>
            <a:r>
              <a:rPr lang="ja-JP" altLang="en-US" sz="2400" dirty="0">
                <a:latin typeface="HGP明朝E" pitchFamily="18" charset="-128"/>
                <a:ea typeface="HGP明朝E" pitchFamily="18" charset="-128"/>
              </a:rPr>
              <a:t>当を</a:t>
            </a:r>
            <a:r>
              <a:rPr lang="ja-JP" altLang="en-US" sz="2400" dirty="0" smtClean="0">
                <a:latin typeface="HGP明朝E" pitchFamily="18" charset="-128"/>
                <a:ea typeface="HGP明朝E" pitchFamily="18" charset="-128"/>
              </a:rPr>
              <a:t>含め請求額の</a:t>
            </a:r>
            <a:r>
              <a:rPr lang="ja-JP" altLang="en-US" sz="2400" dirty="0" smtClean="0">
                <a:solidFill>
                  <a:srgbClr val="00B0F0"/>
                </a:solidFill>
                <a:latin typeface="HGP明朝E" pitchFamily="18" charset="-128"/>
                <a:ea typeface="HGP明朝E" pitchFamily="18" charset="-128"/>
              </a:rPr>
              <a:t>￡１８４２</a:t>
            </a:r>
            <a:r>
              <a:rPr lang="ja-JP" altLang="en-US" sz="2400" dirty="0" smtClean="0">
                <a:latin typeface="HGP明朝E" pitchFamily="18" charset="-128"/>
                <a:ea typeface="HGP明朝E" pitchFamily="18" charset="-128"/>
              </a:rPr>
              <a:t>全額を学会が負担するとの通知</a:t>
            </a:r>
            <a:endParaRPr lang="en-US" altLang="ja-JP" sz="2400" dirty="0" smtClean="0">
              <a:latin typeface="HGP明朝E" pitchFamily="18" charset="-128"/>
              <a:ea typeface="HGP明朝E" pitchFamily="18" charset="-128"/>
            </a:endParaRPr>
          </a:p>
        </p:txBody>
      </p:sp>
      <p:sp>
        <p:nvSpPr>
          <p:cNvPr id="2" name="円/楕円 1"/>
          <p:cNvSpPr/>
          <p:nvPr/>
        </p:nvSpPr>
        <p:spPr>
          <a:xfrm>
            <a:off x="1720935" y="3108646"/>
            <a:ext cx="914400" cy="4427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385512" y="894023"/>
            <a:ext cx="3813865" cy="400110"/>
          </a:xfrm>
          <a:prstGeom prst="rect">
            <a:avLst/>
          </a:prstGeom>
          <a:noFill/>
        </p:spPr>
        <p:txBody>
          <a:bodyPr wrap="none" rtlCol="0">
            <a:spAutoFit/>
          </a:bodyPr>
          <a:lstStyle/>
          <a:p>
            <a:r>
              <a:rPr lang="ja-JP" altLang="en-US" sz="2000" dirty="0">
                <a:solidFill>
                  <a:srgbClr val="FF0000"/>
                </a:solidFill>
                <a:latin typeface="HGP明朝E" panose="02020900000000000000" pitchFamily="18" charset="-128"/>
                <a:ea typeface="HGP明朝E" panose="02020900000000000000" pitchFamily="18" charset="-128"/>
              </a:rPr>
              <a:t>（この時点</a:t>
            </a:r>
            <a:r>
              <a:rPr lang="ja-JP" altLang="en-US" sz="2000" dirty="0" smtClean="0">
                <a:solidFill>
                  <a:srgbClr val="FF0000"/>
                </a:solidFill>
                <a:latin typeface="HGP明朝E" panose="02020900000000000000" pitchFamily="18" charset="-128"/>
                <a:ea typeface="HGP明朝E" panose="02020900000000000000" pitchFamily="18" charset="-128"/>
              </a:rPr>
              <a:t>では</a:t>
            </a:r>
            <a:r>
              <a:rPr kumimoji="1" lang="ja-JP" altLang="en-US" sz="2000" dirty="0" smtClean="0">
                <a:solidFill>
                  <a:srgbClr val="FF0000"/>
                </a:solidFill>
                <a:latin typeface="HGP明朝E" panose="02020900000000000000" pitchFamily="18" charset="-128"/>
                <a:ea typeface="HGP明朝E" panose="02020900000000000000" pitchFamily="18" charset="-128"/>
              </a:rPr>
              <a:t>大変に満足でした）</a:t>
            </a:r>
            <a:endParaRPr kumimoji="1" lang="ja-JP" altLang="en-US" sz="2000" dirty="0">
              <a:solidFill>
                <a:srgbClr val="FF0000"/>
              </a:solidFill>
              <a:latin typeface="HGP明朝E" panose="02020900000000000000" pitchFamily="18" charset="-128"/>
              <a:ea typeface="HGP明朝E" panose="02020900000000000000" pitchFamily="18" charset="-128"/>
            </a:endParaRPr>
          </a:p>
        </p:txBody>
      </p:sp>
    </p:spTree>
    <p:extLst>
      <p:ext uri="{BB962C8B-B14F-4D97-AF65-F5344CB8AC3E}">
        <p14:creationId xmlns="" xmlns:p14="http://schemas.microsoft.com/office/powerpoint/2010/main" val="330734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40485" y="1940347"/>
            <a:ext cx="11229975" cy="4598565"/>
          </a:xfrm>
          <a:ln>
            <a:solidFill>
              <a:schemeClr val="tx1"/>
            </a:solidFill>
          </a:ln>
        </p:spPr>
        <p:txBody>
          <a:bodyPr>
            <a:normAutofit fontScale="55000" lnSpcReduction="20000"/>
          </a:bodyPr>
          <a:lstStyle/>
          <a:p>
            <a:pPr>
              <a:buNone/>
            </a:pPr>
            <a:r>
              <a:rPr lang="en-US" altLang="ja-JP" sz="3600" b="1" dirty="0" smtClean="0"/>
              <a:t>        </a:t>
            </a:r>
            <a:r>
              <a:rPr lang="en-US" altLang="ja-JP" sz="3600" dirty="0">
                <a:latin typeface="Times New Roman" pitchFamily="18" charset="0"/>
                <a:cs typeface="Times New Roman" pitchFamily="18" charset="0"/>
              </a:rPr>
              <a:t>Dear Dr. </a:t>
            </a:r>
            <a:r>
              <a:rPr lang="en-US" altLang="ja-JP" sz="3600" dirty="0" err="1">
                <a:latin typeface="Times New Roman" pitchFamily="18" charset="0"/>
                <a:cs typeface="Times New Roman" pitchFamily="18" charset="0"/>
              </a:rPr>
              <a:t>Jin-Ichi</a:t>
            </a:r>
            <a:r>
              <a:rPr lang="en-US" altLang="ja-JP" sz="3600" dirty="0">
                <a:latin typeface="Times New Roman" pitchFamily="18" charset="0"/>
                <a:cs typeface="Times New Roman" pitchFamily="18" charset="0"/>
              </a:rPr>
              <a:t> Sasaki</a:t>
            </a:r>
            <a:r>
              <a:rPr lang="en-US" altLang="ja-JP" sz="3600" dirty="0" smtClean="0">
                <a:latin typeface="Times New Roman" pitchFamily="18" charset="0"/>
                <a:cs typeface="Times New Roman" pitchFamily="18" charset="0"/>
              </a:rPr>
              <a:t>,</a:t>
            </a:r>
          </a:p>
          <a:p>
            <a:pPr>
              <a:buNone/>
            </a:pPr>
            <a:r>
              <a:rPr lang="ja-JP" altLang="en-US" sz="3600" dirty="0" smtClean="0">
                <a:latin typeface="Times New Roman" pitchFamily="18" charset="0"/>
                <a:cs typeface="Times New Roman" pitchFamily="18" charset="0"/>
              </a:rPr>
              <a:t>　 </a:t>
            </a:r>
            <a:r>
              <a:rPr lang="en-US" altLang="ja-JP" sz="3600" dirty="0" smtClean="0">
                <a:latin typeface="Times New Roman" pitchFamily="18" charset="0"/>
                <a:cs typeface="Times New Roman" pitchFamily="18" charset="0"/>
              </a:rPr>
              <a:t>Ex-Professor</a:t>
            </a:r>
            <a:r>
              <a:rPr lang="en-US" altLang="ja-JP" sz="3600" dirty="0">
                <a:latin typeface="Times New Roman" pitchFamily="18" charset="0"/>
                <a:cs typeface="Times New Roman" pitchFamily="18" charset="0"/>
              </a:rPr>
              <a:t>, </a:t>
            </a:r>
            <a:r>
              <a:rPr lang="en-US" altLang="ja-JP" sz="3600" dirty="0" err="1">
                <a:latin typeface="Times New Roman" pitchFamily="18" charset="0"/>
                <a:cs typeface="Times New Roman" pitchFamily="18" charset="0"/>
              </a:rPr>
              <a:t>Hirosaki</a:t>
            </a:r>
            <a:r>
              <a:rPr lang="en-US" altLang="ja-JP" sz="3600" dirty="0">
                <a:latin typeface="Times New Roman" pitchFamily="18" charset="0"/>
                <a:cs typeface="Times New Roman" pitchFamily="18" charset="0"/>
              </a:rPr>
              <a:t> University,</a:t>
            </a:r>
            <a:br>
              <a:rPr lang="en-US" altLang="ja-JP" sz="3600" dirty="0">
                <a:latin typeface="Times New Roman" pitchFamily="18" charset="0"/>
                <a:cs typeface="Times New Roman" pitchFamily="18" charset="0"/>
              </a:rPr>
            </a:br>
            <a:r>
              <a:rPr lang="en-US" altLang="ja-JP" sz="3600" dirty="0">
                <a:latin typeface="Times New Roman" pitchFamily="18" charset="0"/>
                <a:cs typeface="Times New Roman" pitchFamily="18" charset="0"/>
              </a:rPr>
              <a:t>Morioka, Iwate,</a:t>
            </a:r>
            <a:r>
              <a:rPr lang="ja-JP" altLang="en-US" sz="3600" dirty="0">
                <a:latin typeface="Times New Roman" pitchFamily="18" charset="0"/>
                <a:cs typeface="Times New Roman" pitchFamily="18" charset="0"/>
              </a:rPr>
              <a:t> </a:t>
            </a:r>
            <a:r>
              <a:rPr lang="en-US" altLang="ja-JP" sz="3600" dirty="0">
                <a:latin typeface="Times New Roman" pitchFamily="18" charset="0"/>
                <a:cs typeface="Times New Roman" pitchFamily="18" charset="0"/>
              </a:rPr>
              <a:t>JAPAN.</a:t>
            </a:r>
            <a:br>
              <a:rPr lang="en-US" altLang="ja-JP" sz="3600" dirty="0">
                <a:latin typeface="Times New Roman" pitchFamily="18" charset="0"/>
                <a:cs typeface="Times New Roman" pitchFamily="18" charset="0"/>
              </a:rPr>
            </a:br>
            <a:r>
              <a:rPr lang="en-US" altLang="ja-JP" sz="3600" dirty="0">
                <a:latin typeface="Times New Roman" pitchFamily="18" charset="0"/>
                <a:cs typeface="Times New Roman" pitchFamily="18" charset="0"/>
              </a:rPr>
              <a:t/>
            </a:r>
            <a:br>
              <a:rPr lang="en-US" altLang="ja-JP" sz="3600" dirty="0">
                <a:latin typeface="Times New Roman" pitchFamily="18" charset="0"/>
                <a:cs typeface="Times New Roman" pitchFamily="18" charset="0"/>
              </a:rPr>
            </a:br>
            <a:r>
              <a:rPr lang="en-US" altLang="ja-JP" sz="3600" dirty="0">
                <a:latin typeface="Times New Roman" pitchFamily="18" charset="0"/>
                <a:cs typeface="Times New Roman" pitchFamily="18" charset="0"/>
              </a:rPr>
              <a:t>Participation Code: GCEDST-208764 </a:t>
            </a:r>
            <a:br>
              <a:rPr lang="en-US" altLang="ja-JP" sz="3600" dirty="0">
                <a:latin typeface="Times New Roman" pitchFamily="18" charset="0"/>
                <a:cs typeface="Times New Roman" pitchFamily="18" charset="0"/>
              </a:rPr>
            </a:br>
            <a:endParaRPr lang="en-US" altLang="ja-JP" sz="3600" dirty="0">
              <a:latin typeface="Times New Roman" pitchFamily="18" charset="0"/>
              <a:cs typeface="Times New Roman" pitchFamily="18" charset="0"/>
            </a:endParaRPr>
          </a:p>
          <a:p>
            <a:pPr>
              <a:buNone/>
            </a:pPr>
            <a:r>
              <a:rPr lang="en-US" altLang="ja-JP" sz="3600" dirty="0">
                <a:solidFill>
                  <a:srgbClr val="1802BE"/>
                </a:solidFill>
                <a:latin typeface="Times New Roman" pitchFamily="18" charset="0"/>
                <a:cs typeface="Times New Roman" pitchFamily="18" charset="0"/>
              </a:rPr>
              <a:t>      Your grant has been approved by our sponsors but it has not been released by the bankers because they need to confirm your hotel reservation receipt for the release of your grant</a:t>
            </a:r>
            <a:r>
              <a:rPr lang="en-US" altLang="ja-JP" sz="3600" dirty="0">
                <a:latin typeface="Times New Roman" pitchFamily="18" charset="0"/>
                <a:cs typeface="Times New Roman" pitchFamily="18" charset="0"/>
              </a:rPr>
              <a:t>. Pay your hotel reservation and </a:t>
            </a:r>
            <a:r>
              <a:rPr lang="en-US" altLang="ja-JP" sz="3600" dirty="0">
                <a:solidFill>
                  <a:srgbClr val="FF0000"/>
                </a:solidFill>
                <a:latin typeface="Times New Roman" pitchFamily="18" charset="0"/>
                <a:cs typeface="Times New Roman" pitchFamily="18" charset="0"/>
              </a:rPr>
              <a:t>send in the reservation receipt </a:t>
            </a:r>
            <a:r>
              <a:rPr lang="en-US" altLang="ja-JP" sz="3600" dirty="0">
                <a:latin typeface="Times New Roman" pitchFamily="18" charset="0"/>
                <a:cs typeface="Times New Roman" pitchFamily="18" charset="0"/>
              </a:rPr>
              <a:t>which will be forwarded to the bankers for the disbursement of your access grant within two working days.</a:t>
            </a:r>
            <a:br>
              <a:rPr lang="en-US" altLang="ja-JP" sz="3600" dirty="0">
                <a:latin typeface="Times New Roman" pitchFamily="18" charset="0"/>
                <a:cs typeface="Times New Roman" pitchFamily="18" charset="0"/>
              </a:rPr>
            </a:br>
            <a:r>
              <a:rPr lang="en-US" altLang="ja-JP" sz="3600" dirty="0">
                <a:latin typeface="Times New Roman" pitchFamily="18" charset="0"/>
                <a:cs typeface="Times New Roman" pitchFamily="18" charset="0"/>
              </a:rPr>
              <a:t/>
            </a:r>
            <a:br>
              <a:rPr lang="en-US" altLang="ja-JP" sz="3600" dirty="0">
                <a:latin typeface="Times New Roman" pitchFamily="18" charset="0"/>
                <a:cs typeface="Times New Roman" pitchFamily="18" charset="0"/>
              </a:rPr>
            </a:br>
            <a:r>
              <a:rPr lang="en-US" altLang="ja-JP" sz="3600" dirty="0">
                <a:latin typeface="Times New Roman" pitchFamily="18" charset="0"/>
                <a:cs typeface="Times New Roman" pitchFamily="18" charset="0"/>
              </a:rPr>
              <a:t>After the disbursement of your access grant the cost of your Air Ticket, Travel Insurance and Per Diem will be released to you accordingly.</a:t>
            </a:r>
            <a:br>
              <a:rPr lang="en-US" altLang="ja-JP" sz="3600" dirty="0">
                <a:latin typeface="Times New Roman" pitchFamily="18" charset="0"/>
                <a:cs typeface="Times New Roman" pitchFamily="18" charset="0"/>
              </a:rPr>
            </a:br>
            <a:endParaRPr lang="en-US" altLang="ja-JP" sz="3600" dirty="0">
              <a:latin typeface="Times New Roman" pitchFamily="18" charset="0"/>
              <a:cs typeface="Times New Roman" pitchFamily="18" charset="0"/>
            </a:endParaRPr>
          </a:p>
          <a:p>
            <a:pPr>
              <a:buNone/>
            </a:pPr>
            <a:r>
              <a:rPr lang="en-US" altLang="ja-JP" sz="3600" dirty="0">
                <a:latin typeface="Times New Roman" pitchFamily="18" charset="0"/>
                <a:cs typeface="Times New Roman" pitchFamily="18" charset="0"/>
              </a:rPr>
              <a:t>      We look forward to seeing your delegation in London!</a:t>
            </a:r>
            <a:br>
              <a:rPr lang="en-US" altLang="ja-JP" sz="3600" dirty="0">
                <a:latin typeface="Times New Roman" pitchFamily="18" charset="0"/>
                <a:cs typeface="Times New Roman" pitchFamily="18" charset="0"/>
              </a:rPr>
            </a:br>
            <a:r>
              <a:rPr lang="en-US" altLang="ja-JP" sz="3600" dirty="0">
                <a:latin typeface="Times New Roman" pitchFamily="18" charset="0"/>
                <a:cs typeface="Times New Roman" pitchFamily="18" charset="0"/>
              </a:rPr>
              <a:t/>
            </a:r>
            <a:br>
              <a:rPr lang="en-US" altLang="ja-JP" sz="3600" dirty="0">
                <a:latin typeface="Times New Roman" pitchFamily="18" charset="0"/>
                <a:cs typeface="Times New Roman" pitchFamily="18" charset="0"/>
              </a:rPr>
            </a:br>
            <a:r>
              <a:rPr lang="en-US" altLang="ja-JP" sz="3600" dirty="0">
                <a:latin typeface="Times New Roman" pitchFamily="18" charset="0"/>
                <a:cs typeface="Times New Roman" pitchFamily="18" charset="0"/>
              </a:rPr>
              <a:t>Best Regards,</a:t>
            </a:r>
            <a:br>
              <a:rPr lang="en-US" altLang="ja-JP" sz="3600" dirty="0">
                <a:latin typeface="Times New Roman" pitchFamily="18" charset="0"/>
                <a:cs typeface="Times New Roman" pitchFamily="18" charset="0"/>
              </a:rPr>
            </a:br>
            <a:r>
              <a:rPr lang="en-US" altLang="ja-JP" sz="3600" dirty="0">
                <a:latin typeface="Times New Roman" pitchFamily="18" charset="0"/>
                <a:cs typeface="Times New Roman" pitchFamily="18" charset="0"/>
              </a:rPr>
              <a:t/>
            </a:r>
            <a:br>
              <a:rPr lang="en-US" altLang="ja-JP" sz="3600" dirty="0">
                <a:latin typeface="Times New Roman" pitchFamily="18" charset="0"/>
                <a:cs typeface="Times New Roman" pitchFamily="18" charset="0"/>
              </a:rPr>
            </a:br>
            <a:r>
              <a:rPr lang="en-US" altLang="ja-JP" sz="3600" dirty="0">
                <a:latin typeface="Times New Roman" pitchFamily="18" charset="0"/>
                <a:cs typeface="Times New Roman" pitchFamily="18" charset="0"/>
              </a:rPr>
              <a:t>GCEDST 2013 Access Grant </a:t>
            </a:r>
            <a:r>
              <a:rPr lang="en-US" altLang="ja-JP" sz="3600" dirty="0" smtClean="0">
                <a:latin typeface="Times New Roman" pitchFamily="18" charset="0"/>
                <a:cs typeface="Times New Roman" pitchFamily="18" charset="0"/>
              </a:rPr>
              <a:t>Committee</a:t>
            </a:r>
            <a:endParaRPr kumimoji="1" lang="ja-JP" altLang="en-US" dirty="0">
              <a:latin typeface="Times New Roman" panose="02020603050405020304" pitchFamily="18" charset="0"/>
              <a:cs typeface="Times New Roman" panose="02020603050405020304" pitchFamily="18" charset="0"/>
            </a:endParaRPr>
          </a:p>
        </p:txBody>
      </p:sp>
      <p:sp>
        <p:nvSpPr>
          <p:cNvPr id="4" name="正方形/長方形 3"/>
          <p:cNvSpPr/>
          <p:nvPr/>
        </p:nvSpPr>
        <p:spPr>
          <a:xfrm>
            <a:off x="10077719" y="1619284"/>
            <a:ext cx="1776448" cy="276999"/>
          </a:xfrm>
          <a:prstGeom prst="rect">
            <a:avLst/>
          </a:prstGeom>
          <a:noFill/>
        </p:spPr>
        <p:txBody>
          <a:bodyPr wrap="none">
            <a:spAutoFit/>
          </a:bodyPr>
          <a:lstStyle/>
          <a:p>
            <a:r>
              <a:rPr lang="en-US" altLang="ja-JP" sz="1200" dirty="0"/>
              <a:t>❺ 2013</a:t>
            </a:r>
            <a:r>
              <a:rPr lang="ja-JP" altLang="en-US" sz="1200" dirty="0"/>
              <a:t>年</a:t>
            </a:r>
            <a:r>
              <a:rPr lang="en-US" altLang="ja-JP" sz="1200" dirty="0"/>
              <a:t>10</a:t>
            </a:r>
            <a:r>
              <a:rPr lang="ja-JP" altLang="en-US" sz="1200" dirty="0"/>
              <a:t>月</a:t>
            </a:r>
            <a:r>
              <a:rPr lang="en-US" altLang="ja-JP" sz="1200" dirty="0"/>
              <a:t>16</a:t>
            </a:r>
            <a:r>
              <a:rPr lang="ja-JP" altLang="en-US" sz="1200" dirty="0"/>
              <a:t>日 </a:t>
            </a:r>
            <a:r>
              <a:rPr lang="en-US" altLang="ja-JP" sz="1200" dirty="0"/>
              <a:t>2:42</a:t>
            </a:r>
            <a:endParaRPr lang="ja-JP" altLang="en-US" sz="1200" dirty="0"/>
          </a:p>
        </p:txBody>
      </p:sp>
      <p:sp>
        <p:nvSpPr>
          <p:cNvPr id="6" name="スライド番号プレースホルダ 5"/>
          <p:cNvSpPr>
            <a:spLocks noGrp="1"/>
          </p:cNvSpPr>
          <p:nvPr>
            <p:ph type="sldNum" sz="quarter" idx="12"/>
          </p:nvPr>
        </p:nvSpPr>
        <p:spPr/>
        <p:txBody>
          <a:bodyPr/>
          <a:lstStyle/>
          <a:p>
            <a:fld id="{091F0BC8-B8E2-4E08-96D2-2A74A9E5226E}" type="slidenum">
              <a:rPr kumimoji="1" lang="ja-JP" altLang="en-US" smtClean="0"/>
              <a:pPr/>
              <a:t>7</a:t>
            </a:fld>
            <a:endParaRPr kumimoji="1" lang="ja-JP" altLang="en-US"/>
          </a:p>
        </p:txBody>
      </p:sp>
      <p:sp>
        <p:nvSpPr>
          <p:cNvPr id="5" name="テキスト ボックス 4"/>
          <p:cNvSpPr txBox="1"/>
          <p:nvPr/>
        </p:nvSpPr>
        <p:spPr>
          <a:xfrm>
            <a:off x="769229" y="732095"/>
            <a:ext cx="10849759" cy="461665"/>
          </a:xfrm>
          <a:prstGeom prst="rect">
            <a:avLst/>
          </a:prstGeom>
          <a:noFill/>
        </p:spPr>
        <p:txBody>
          <a:bodyPr wrap="square" rtlCol="0">
            <a:spAutoFit/>
          </a:bodyPr>
          <a:lstStyle/>
          <a:p>
            <a:r>
              <a:rPr lang="ja-JP" altLang="en-US" sz="2400" dirty="0" smtClean="0">
                <a:latin typeface="ＭＳ Ｐゴシック" panose="020B0600070205080204" pitchFamily="50" charset="-128"/>
                <a:ea typeface="ＭＳ Ｐゴシック" panose="020B0600070205080204" pitchFamily="50" charset="-128"/>
              </a:rPr>
              <a:t>◇</a:t>
            </a:r>
            <a:r>
              <a:rPr lang="ja-JP" altLang="en-US" sz="2400" dirty="0" smtClean="0">
                <a:latin typeface="HGS明朝E" panose="02020900000000000000" pitchFamily="18" charset="-128"/>
                <a:ea typeface="HGS明朝E" panose="02020900000000000000" pitchFamily="18" charset="-128"/>
              </a:rPr>
              <a:t>学会発表が承認されたのでホテルを</a:t>
            </a:r>
            <a:r>
              <a:rPr lang="ja-JP" altLang="en-US" sz="2400" dirty="0" smtClean="0">
                <a:latin typeface="HGP明朝E" pitchFamily="18" charset="-128"/>
                <a:ea typeface="HGP明朝E" pitchFamily="18" charset="-128"/>
              </a:rPr>
              <a:t>予約し</a:t>
            </a:r>
            <a:r>
              <a:rPr lang="ja-JP" altLang="en-US" sz="2400" dirty="0" smtClean="0">
                <a:solidFill>
                  <a:srgbClr val="00B0F0"/>
                </a:solidFill>
                <a:latin typeface="HGP明朝E" pitchFamily="18" charset="-128"/>
                <a:ea typeface="HGP明朝E" pitchFamily="18" charset="-128"/>
              </a:rPr>
              <a:t>予約金支払いの領収書を送ってくれ</a:t>
            </a:r>
            <a:endParaRPr lang="ja-JP" altLang="en-US" sz="2400" dirty="0">
              <a:solidFill>
                <a:srgbClr val="00B0F0"/>
              </a:solidFill>
              <a:latin typeface="HGP明朝E" pitchFamily="18" charset="-128"/>
              <a:ea typeface="HGP明朝E" pitchFamily="18" charset="-128"/>
            </a:endParaRPr>
          </a:p>
        </p:txBody>
      </p:sp>
    </p:spTree>
    <p:extLst>
      <p:ext uri="{BB962C8B-B14F-4D97-AF65-F5344CB8AC3E}">
        <p14:creationId xmlns="" xmlns:p14="http://schemas.microsoft.com/office/powerpoint/2010/main" val="292669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28343" y="2626396"/>
            <a:ext cx="11029950" cy="3536280"/>
          </a:xfrm>
          <a:ln>
            <a:solidFill>
              <a:schemeClr val="tx1"/>
            </a:solidFill>
          </a:ln>
        </p:spPr>
        <p:txBody>
          <a:bodyPr>
            <a:normAutofit fontScale="70000" lnSpcReduction="20000"/>
          </a:bodyPr>
          <a:lstStyle/>
          <a:p>
            <a:pPr>
              <a:buNone/>
            </a:pPr>
            <a:r>
              <a:rPr lang="en-US" altLang="ja-JP" b="1" dirty="0" smtClean="0"/>
              <a:t>  </a:t>
            </a:r>
            <a:r>
              <a:rPr lang="ja-JP" altLang="en-US" b="1" dirty="0"/>
              <a:t>　</a:t>
            </a:r>
            <a:r>
              <a:rPr lang="en-US" altLang="ja-JP" b="1" dirty="0" smtClean="0"/>
              <a:t>   </a:t>
            </a:r>
            <a:r>
              <a:rPr lang="en-US" altLang="ja-JP" dirty="0" smtClean="0">
                <a:latin typeface="Times New Roman" panose="02020603050405020304" pitchFamily="18" charset="0"/>
                <a:cs typeface="Times New Roman" panose="02020603050405020304" pitchFamily="18" charset="0"/>
              </a:rPr>
              <a:t>Dear Dr. Jin-</a:t>
            </a:r>
            <a:r>
              <a:rPr lang="en-US" altLang="ja-JP" dirty="0" err="1" smtClean="0">
                <a:latin typeface="Times New Roman" panose="02020603050405020304" pitchFamily="18" charset="0"/>
                <a:cs typeface="Times New Roman" panose="02020603050405020304" pitchFamily="18" charset="0"/>
              </a:rPr>
              <a:t>Ichi</a:t>
            </a:r>
            <a:r>
              <a:rPr lang="en-US" altLang="ja-JP" dirty="0" smtClean="0">
                <a:latin typeface="Times New Roman" panose="02020603050405020304" pitchFamily="18" charset="0"/>
                <a:cs typeface="Times New Roman" panose="02020603050405020304" pitchFamily="18" charset="0"/>
              </a:rPr>
              <a:t> Sasaki,</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Ex-Professor, </a:t>
            </a:r>
            <a:r>
              <a:rPr lang="en-US" altLang="ja-JP" dirty="0" err="1" smtClean="0">
                <a:latin typeface="Times New Roman" panose="02020603050405020304" pitchFamily="18" charset="0"/>
                <a:cs typeface="Times New Roman" panose="02020603050405020304" pitchFamily="18" charset="0"/>
              </a:rPr>
              <a:t>Hirosaki</a:t>
            </a:r>
            <a:r>
              <a:rPr lang="en-US" altLang="ja-JP" dirty="0" smtClean="0">
                <a:latin typeface="Times New Roman" panose="02020603050405020304" pitchFamily="18" charset="0"/>
                <a:cs typeface="Times New Roman" panose="02020603050405020304" pitchFamily="18" charset="0"/>
              </a:rPr>
              <a:t> University,</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Morioka, Iwate, JAPAN.</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Participation Code: </a:t>
            </a:r>
            <a:r>
              <a:rPr lang="en-US" altLang="ja-JP" dirty="0" smtClean="0">
                <a:solidFill>
                  <a:srgbClr val="FF0000"/>
                </a:solidFill>
                <a:latin typeface="Times New Roman" panose="02020603050405020304" pitchFamily="18" charset="0"/>
                <a:cs typeface="Times New Roman" panose="02020603050405020304" pitchFamily="18" charset="0"/>
              </a:rPr>
              <a:t>GCEDST-208764 </a:t>
            </a:r>
            <a:r>
              <a:rPr lang="en-US" altLang="ja-JP" dirty="0" smtClean="0">
                <a:latin typeface="Times New Roman" panose="02020603050405020304" pitchFamily="18" charset="0"/>
                <a:cs typeface="Times New Roman" panose="02020603050405020304" pitchFamily="18" charset="0"/>
              </a:rPr>
              <a:t/>
            </a:r>
            <a:br>
              <a:rPr lang="en-US" altLang="ja-JP" dirty="0" smtClean="0">
                <a:latin typeface="Times New Roman" panose="02020603050405020304" pitchFamily="18" charset="0"/>
                <a:cs typeface="Times New Roman" panose="02020603050405020304" pitchFamily="18" charset="0"/>
              </a:rPr>
            </a:br>
            <a:endParaRPr lang="en-US" altLang="ja-JP" dirty="0" smtClean="0">
              <a:latin typeface="Times New Roman" panose="02020603050405020304" pitchFamily="18" charset="0"/>
              <a:cs typeface="Times New Roman" panose="02020603050405020304" pitchFamily="18" charset="0"/>
            </a:endParaRPr>
          </a:p>
          <a:p>
            <a:pPr>
              <a:buNone/>
            </a:pPr>
            <a:r>
              <a:rPr lang="en-US" altLang="ja-JP" dirty="0" smtClean="0">
                <a:latin typeface="Times New Roman" panose="02020603050405020304" pitchFamily="18" charset="0"/>
                <a:cs typeface="Times New Roman" panose="02020603050405020304" pitchFamily="18" charset="0"/>
              </a:rPr>
              <a:t>      </a:t>
            </a:r>
            <a:r>
              <a:rPr lang="en-US" altLang="ja-JP" dirty="0" smtClean="0">
                <a:solidFill>
                  <a:srgbClr val="00B0F0"/>
                </a:solidFill>
                <a:latin typeface="Times New Roman" panose="02020603050405020304" pitchFamily="18" charset="0"/>
                <a:cs typeface="Times New Roman" panose="02020603050405020304" pitchFamily="18" charset="0"/>
              </a:rPr>
              <a:t>Pay your hotel reservation and</a:t>
            </a:r>
            <a:r>
              <a:rPr lang="en-US" altLang="ja-JP" dirty="0" smtClean="0">
                <a:latin typeface="Times New Roman" panose="02020603050405020304" pitchFamily="18" charset="0"/>
                <a:cs typeface="Times New Roman" panose="02020603050405020304" pitchFamily="18" charset="0"/>
              </a:rPr>
              <a:t> </a:t>
            </a:r>
            <a:r>
              <a:rPr lang="en-US" altLang="ja-JP" dirty="0" smtClean="0">
                <a:solidFill>
                  <a:srgbClr val="00B0F0"/>
                </a:solidFill>
                <a:latin typeface="Times New Roman" panose="02020603050405020304" pitchFamily="18" charset="0"/>
                <a:cs typeface="Times New Roman" panose="02020603050405020304" pitchFamily="18" charset="0"/>
              </a:rPr>
              <a:t>send in the reservation receipt </a:t>
            </a:r>
            <a:r>
              <a:rPr lang="en-US" altLang="ja-JP" dirty="0" smtClean="0">
                <a:latin typeface="Times New Roman" panose="02020603050405020304" pitchFamily="18" charset="0"/>
                <a:cs typeface="Times New Roman" panose="02020603050405020304" pitchFamily="18" charset="0"/>
              </a:rPr>
              <a:t>which will be forwarded to the bankers for the disbursement of your access grant within two working days.</a:t>
            </a:r>
            <a:br>
              <a:rPr lang="en-US" altLang="ja-JP" dirty="0" smtClean="0">
                <a:latin typeface="Times New Roman" panose="02020603050405020304" pitchFamily="18" charset="0"/>
                <a:cs typeface="Times New Roman" panose="02020603050405020304" pitchFamily="18" charset="0"/>
              </a:rPr>
            </a:br>
            <a:endParaRPr lang="en-US" altLang="ja-JP" dirty="0" smtClean="0">
              <a:latin typeface="Times New Roman" panose="02020603050405020304" pitchFamily="18" charset="0"/>
              <a:cs typeface="Times New Roman" panose="02020603050405020304" pitchFamily="18" charset="0"/>
            </a:endParaRPr>
          </a:p>
          <a:p>
            <a:pPr>
              <a:buNone/>
            </a:pPr>
            <a:r>
              <a:rPr lang="en-US" altLang="ja-JP" dirty="0" smtClean="0">
                <a:latin typeface="Times New Roman" panose="02020603050405020304" pitchFamily="18" charset="0"/>
                <a:cs typeface="Times New Roman" panose="02020603050405020304" pitchFamily="18" charset="0"/>
              </a:rPr>
              <a:t>      We look forward to seeing your delegation in London!</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Best Regards,</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
            </a:r>
            <a:br>
              <a:rPr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GCEDST 2013 Access Grant Committee</a:t>
            </a:r>
          </a:p>
          <a:p>
            <a:endParaRPr kumimoji="1" lang="ja-JP" altLang="en-US" dirty="0">
              <a:latin typeface="Times New Roman" panose="02020603050405020304" pitchFamily="18" charset="0"/>
              <a:cs typeface="Times New Roman" panose="02020603050405020304" pitchFamily="18" charset="0"/>
            </a:endParaRPr>
          </a:p>
        </p:txBody>
      </p:sp>
      <p:sp>
        <p:nvSpPr>
          <p:cNvPr id="4" name="正方形/長方形 3"/>
          <p:cNvSpPr/>
          <p:nvPr/>
        </p:nvSpPr>
        <p:spPr>
          <a:xfrm>
            <a:off x="9881845" y="2294222"/>
            <a:ext cx="1776448" cy="276999"/>
          </a:xfrm>
          <a:prstGeom prst="rect">
            <a:avLst/>
          </a:prstGeom>
          <a:noFill/>
        </p:spPr>
        <p:txBody>
          <a:bodyPr wrap="none">
            <a:spAutoFit/>
          </a:bodyPr>
          <a:lstStyle/>
          <a:p>
            <a:r>
              <a:rPr lang="en-US" altLang="ja-JP" sz="1200" dirty="0"/>
              <a:t>❻ 2013</a:t>
            </a:r>
            <a:r>
              <a:rPr lang="ja-JP" altLang="en-US" sz="1200" dirty="0"/>
              <a:t>年</a:t>
            </a:r>
            <a:r>
              <a:rPr lang="en-US" altLang="ja-JP" sz="1200" dirty="0"/>
              <a:t>10</a:t>
            </a:r>
            <a:r>
              <a:rPr lang="ja-JP" altLang="en-US" sz="1200" dirty="0"/>
              <a:t>月</a:t>
            </a:r>
            <a:r>
              <a:rPr lang="en-US" altLang="ja-JP" sz="1200" dirty="0"/>
              <a:t>17</a:t>
            </a:r>
            <a:r>
              <a:rPr lang="ja-JP" altLang="en-US" sz="1200" dirty="0"/>
              <a:t>日 </a:t>
            </a:r>
            <a:r>
              <a:rPr lang="en-US" altLang="ja-JP" sz="1200" dirty="0"/>
              <a:t>8:03</a:t>
            </a:r>
            <a:endParaRPr lang="ja-JP" altLang="en-US" sz="1200" dirty="0"/>
          </a:p>
        </p:txBody>
      </p:sp>
      <p:sp>
        <p:nvSpPr>
          <p:cNvPr id="5" name="スライド番号プレースホルダ 4"/>
          <p:cNvSpPr>
            <a:spLocks noGrp="1"/>
          </p:cNvSpPr>
          <p:nvPr>
            <p:ph type="sldNum" sz="quarter" idx="12"/>
          </p:nvPr>
        </p:nvSpPr>
        <p:spPr/>
        <p:txBody>
          <a:bodyPr/>
          <a:lstStyle/>
          <a:p>
            <a:fld id="{091F0BC8-B8E2-4E08-96D2-2A74A9E5226E}" type="slidenum">
              <a:rPr kumimoji="1" lang="ja-JP" altLang="en-US" smtClean="0"/>
              <a:pPr/>
              <a:t>8</a:t>
            </a:fld>
            <a:endParaRPr kumimoji="1" lang="ja-JP" altLang="en-US"/>
          </a:p>
        </p:txBody>
      </p:sp>
      <p:sp>
        <p:nvSpPr>
          <p:cNvPr id="6" name="テキスト ボックス 5"/>
          <p:cNvSpPr txBox="1"/>
          <p:nvPr/>
        </p:nvSpPr>
        <p:spPr>
          <a:xfrm>
            <a:off x="450760" y="796286"/>
            <a:ext cx="11449317" cy="523220"/>
          </a:xfrm>
          <a:prstGeom prst="rect">
            <a:avLst/>
          </a:prstGeom>
          <a:noFill/>
        </p:spPr>
        <p:txBody>
          <a:bodyPr wrap="square" rtlCol="0">
            <a:spAutoFit/>
          </a:bodyPr>
          <a:lstStyle/>
          <a:p>
            <a:r>
              <a:rPr lang="ja-JP" altLang="en-US" sz="2800" dirty="0" smtClean="0">
                <a:latin typeface="ＭＳ Ｐゴシック" panose="020B0600070205080204" pitchFamily="50" charset="-128"/>
                <a:ea typeface="ＭＳ Ｐゴシック" panose="020B0600070205080204" pitchFamily="50" charset="-128"/>
              </a:rPr>
              <a:t>◇ 「</a:t>
            </a:r>
            <a:r>
              <a:rPr lang="ja-JP" altLang="en-US" sz="2800" dirty="0" smtClean="0">
                <a:latin typeface="HGP明朝E" pitchFamily="18" charset="-128"/>
                <a:ea typeface="HGP明朝E" pitchFamily="18" charset="-128"/>
              </a:rPr>
              <a:t>ホテルの予約金支払い領収書」を送ってくれれば支払手続きにすぐ入る</a:t>
            </a:r>
            <a:endParaRPr lang="ja-JP" altLang="en-US" sz="2800" dirty="0">
              <a:latin typeface="HGP明朝E" pitchFamily="18" charset="-128"/>
              <a:ea typeface="HGP明朝E" pitchFamily="18" charset="-128"/>
            </a:endParaRPr>
          </a:p>
        </p:txBody>
      </p:sp>
      <p:sp>
        <p:nvSpPr>
          <p:cNvPr id="2" name="テキスト ボックス 1"/>
          <p:cNvSpPr txBox="1"/>
          <p:nvPr/>
        </p:nvSpPr>
        <p:spPr>
          <a:xfrm>
            <a:off x="2902919" y="1508406"/>
            <a:ext cx="6941324" cy="461665"/>
          </a:xfrm>
          <a:prstGeom prst="rect">
            <a:avLst/>
          </a:prstGeom>
          <a:noFill/>
        </p:spPr>
        <p:txBody>
          <a:bodyPr wrap="none" rtlCol="0">
            <a:spAutoFit/>
          </a:bodyPr>
          <a:lstStyle/>
          <a:p>
            <a:r>
              <a:rPr kumimoji="1" lang="ja-JP" altLang="en-US" sz="2000" dirty="0" smtClean="0">
                <a:solidFill>
                  <a:srgbClr val="FF0000"/>
                </a:solidFill>
                <a:latin typeface="HGP明朝E" panose="02020900000000000000" pitchFamily="18" charset="-128"/>
                <a:ea typeface="HGP明朝E" panose="02020900000000000000" pitchFamily="18" charset="-128"/>
              </a:rPr>
              <a:t>（</a:t>
            </a:r>
            <a:r>
              <a:rPr kumimoji="1" lang="ja-JP" altLang="en-US" sz="2400" dirty="0" smtClean="0">
                <a:solidFill>
                  <a:srgbClr val="FF0000"/>
                </a:solidFill>
                <a:latin typeface="HGP明朝E" panose="02020900000000000000" pitchFamily="18" charset="-128"/>
                <a:ea typeface="HGP明朝E" panose="02020900000000000000" pitchFamily="18" charset="-128"/>
              </a:rPr>
              <a:t>ホテル予約金支払領収書の言葉が頻繁に出てくる）</a:t>
            </a:r>
            <a:endParaRPr kumimoji="1" lang="ja-JP" altLang="en-US" sz="2400" dirty="0">
              <a:solidFill>
                <a:srgbClr val="FF0000"/>
              </a:solidFill>
              <a:latin typeface="HGP明朝E" panose="02020900000000000000" pitchFamily="18" charset="-128"/>
              <a:ea typeface="HGP明朝E" panose="02020900000000000000" pitchFamily="18" charset="-128"/>
            </a:endParaRPr>
          </a:p>
        </p:txBody>
      </p:sp>
    </p:spTree>
    <p:extLst>
      <p:ext uri="{BB962C8B-B14F-4D97-AF65-F5344CB8AC3E}">
        <p14:creationId xmlns="" xmlns:p14="http://schemas.microsoft.com/office/powerpoint/2010/main" val="258237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71990" y="296214"/>
            <a:ext cx="6697014" cy="480854"/>
          </a:xfrm>
        </p:spPr>
        <p:txBody>
          <a:bodyPr>
            <a:normAutofit fontScale="90000"/>
          </a:bodyPr>
          <a:lstStyle/>
          <a:p>
            <a:r>
              <a:rPr lang="en-US" altLang="ja-JP" sz="3100" dirty="0" smtClean="0">
                <a:latin typeface="HGP明朝E" pitchFamily="18" charset="-128"/>
                <a:ea typeface="HGP明朝E" pitchFamily="18" charset="-128"/>
              </a:rPr>
              <a:t/>
            </a:r>
            <a:br>
              <a:rPr lang="en-US" altLang="ja-JP" sz="3100" dirty="0" smtClean="0">
                <a:latin typeface="HGP明朝E" pitchFamily="18" charset="-128"/>
                <a:ea typeface="HGP明朝E" pitchFamily="18" charset="-128"/>
              </a:rPr>
            </a:br>
            <a:r>
              <a:rPr lang="ja-JP" altLang="en-US" sz="3100" dirty="0" smtClean="0">
                <a:latin typeface="HGP明朝E" pitchFamily="18" charset="-128"/>
                <a:ea typeface="HGP明朝E" pitchFamily="18" charset="-128"/>
              </a:rPr>
              <a:t>◇ </a:t>
            </a:r>
            <a:r>
              <a:rPr lang="ja-JP" altLang="en-US" sz="3100" dirty="0" smtClean="0">
                <a:latin typeface="HGP明朝E" pitchFamily="18" charset="-128"/>
                <a:ea typeface="HGP明朝E" pitchFamily="18" charset="-128"/>
                <a:cs typeface="Times New Roman" panose="02020603050405020304" pitchFamily="18" charset="0"/>
              </a:rPr>
              <a:t>「</a:t>
            </a:r>
            <a:r>
              <a:rPr lang="en-US" altLang="ja-JP" sz="3100" dirty="0" smtClean="0">
                <a:latin typeface="HGP明朝E" pitchFamily="18" charset="-128"/>
                <a:ea typeface="HGP明朝E" pitchFamily="18" charset="-128"/>
                <a:cs typeface="Times New Roman" panose="02020603050405020304" pitchFamily="18" charset="0"/>
              </a:rPr>
              <a:t>Bolton </a:t>
            </a:r>
            <a:r>
              <a:rPr lang="en-US" altLang="ja-JP" sz="3100" dirty="0">
                <a:latin typeface="HGP明朝E" pitchFamily="18" charset="-128"/>
                <a:ea typeface="HGP明朝E" pitchFamily="18" charset="-128"/>
                <a:cs typeface="Times New Roman" panose="02020603050405020304" pitchFamily="18" charset="0"/>
              </a:rPr>
              <a:t>Palace </a:t>
            </a:r>
            <a:r>
              <a:rPr lang="en-US" altLang="ja-JP" sz="3100" dirty="0" smtClean="0">
                <a:latin typeface="HGP明朝E" pitchFamily="18" charset="-128"/>
                <a:ea typeface="HGP明朝E" pitchFamily="18" charset="-128"/>
                <a:cs typeface="Times New Roman" panose="02020603050405020304" pitchFamily="18" charset="0"/>
              </a:rPr>
              <a:t>Hotel</a:t>
            </a:r>
            <a:r>
              <a:rPr lang="ja-JP" altLang="en-US" sz="3100" dirty="0" smtClean="0">
                <a:latin typeface="HGP明朝E" pitchFamily="18" charset="-128"/>
                <a:ea typeface="HGP明朝E" pitchFamily="18" charset="-128"/>
                <a:cs typeface="Times New Roman" panose="02020603050405020304" pitchFamily="18" charset="0"/>
              </a:rPr>
              <a:t>」から</a:t>
            </a:r>
            <a:r>
              <a:rPr lang="ja-JP" altLang="en-US" sz="3100" dirty="0" smtClean="0">
                <a:solidFill>
                  <a:srgbClr val="00B0F0"/>
                </a:solidFill>
                <a:latin typeface="HGP明朝E" pitchFamily="18" charset="-128"/>
                <a:ea typeface="HGP明朝E" pitchFamily="18" charset="-128"/>
              </a:rPr>
              <a:t>予約書</a:t>
            </a:r>
            <a:r>
              <a:rPr lang="ja-JP" altLang="en-US" sz="3100" dirty="0">
                <a:solidFill>
                  <a:srgbClr val="00B0F0"/>
                </a:solidFill>
                <a:latin typeface="HGP明朝E" pitchFamily="18" charset="-128"/>
                <a:ea typeface="HGP明朝E" pitchFamily="18" charset="-128"/>
              </a:rPr>
              <a:t>が</a:t>
            </a:r>
            <a:r>
              <a:rPr lang="ja-JP" altLang="en-US" sz="3100" dirty="0" smtClean="0">
                <a:solidFill>
                  <a:srgbClr val="00B0F0"/>
                </a:solidFill>
                <a:latin typeface="HGP明朝E" pitchFamily="18" charset="-128"/>
                <a:ea typeface="HGP明朝E" pitchFamily="18" charset="-128"/>
              </a:rPr>
              <a:t>届く</a:t>
            </a:r>
            <a:r>
              <a:rPr lang="ja-JP" altLang="en-US" sz="3100" dirty="0" smtClean="0">
                <a:solidFill>
                  <a:srgbClr val="FF0000"/>
                </a:solidFill>
                <a:latin typeface="HGP明朝E" pitchFamily="18" charset="-128"/>
                <a:ea typeface="HGP明朝E" pitchFamily="18" charset="-128"/>
              </a:rPr>
              <a:t>　</a:t>
            </a:r>
            <a:r>
              <a:rPr lang="en-US" altLang="ja-JP" sz="3100" dirty="0" smtClean="0">
                <a:solidFill>
                  <a:srgbClr val="FF0000"/>
                </a:solidFill>
                <a:latin typeface="HGP明朝E" pitchFamily="18" charset="-128"/>
                <a:ea typeface="HGP明朝E" pitchFamily="18" charset="-128"/>
              </a:rPr>
              <a:t/>
            </a:r>
            <a:br>
              <a:rPr lang="en-US" altLang="ja-JP" sz="3100" dirty="0" smtClean="0">
                <a:solidFill>
                  <a:srgbClr val="FF0000"/>
                </a:solidFill>
                <a:latin typeface="HGP明朝E" pitchFamily="18" charset="-128"/>
                <a:ea typeface="HGP明朝E" pitchFamily="18" charset="-128"/>
              </a:rPr>
            </a:br>
            <a:r>
              <a:rPr lang="ja-JP" altLang="en-US" sz="1800" dirty="0" smtClean="0">
                <a:solidFill>
                  <a:srgbClr val="FF0000"/>
                </a:solidFill>
                <a:latin typeface="HGP明朝E" pitchFamily="18" charset="-128"/>
                <a:ea typeface="HGP明朝E" pitchFamily="18" charset="-128"/>
              </a:rPr>
              <a:t>　　　　　　　　　　</a:t>
            </a:r>
            <a:r>
              <a:rPr lang="ja-JP" altLang="en-US" sz="1800" dirty="0" smtClean="0">
                <a:solidFill>
                  <a:srgbClr val="FF0000"/>
                </a:solidFill>
                <a:latin typeface="HGP明朝E" pitchFamily="18" charset="-128"/>
                <a:ea typeface="HGP明朝E" pitchFamily="18" charset="-128"/>
              </a:rPr>
              <a:t>　　　</a:t>
            </a:r>
            <a:endParaRPr lang="ja-JP" altLang="en-US" sz="2000" b="1" dirty="0">
              <a:latin typeface="Times New Roman" pitchFamily="18" charset="0"/>
              <a:cs typeface="Times New Roman" pitchFamily="18" charset="0"/>
            </a:endParaRPr>
          </a:p>
        </p:txBody>
      </p:sp>
      <p:sp>
        <p:nvSpPr>
          <p:cNvPr id="3" name="コンテンツ プレースホルダ 2"/>
          <p:cNvSpPr>
            <a:spLocks noGrp="1"/>
          </p:cNvSpPr>
          <p:nvPr>
            <p:ph idx="1"/>
          </p:nvPr>
        </p:nvSpPr>
        <p:spPr>
          <a:xfrm>
            <a:off x="326077" y="1236371"/>
            <a:ext cx="11534775" cy="5447898"/>
          </a:xfrm>
          <a:noFill/>
          <a:ln w="9525">
            <a:solidFill>
              <a:schemeClr val="tx1"/>
            </a:solidFill>
            <a:prstDash val="sysDash"/>
          </a:ln>
        </p:spPr>
        <p:txBody>
          <a:bodyPr>
            <a:normAutofit fontScale="25000" lnSpcReduction="20000"/>
          </a:bodyPr>
          <a:lstStyle/>
          <a:p>
            <a:pPr>
              <a:buNone/>
            </a:pPr>
            <a:r>
              <a:rPr lang="en-US" altLang="ja-JP" b="1" dirty="0" smtClean="0"/>
              <a:t>                Booking number: </a:t>
            </a:r>
            <a:r>
              <a:rPr lang="en-US" altLang="ja-JP" dirty="0" smtClean="0"/>
              <a:t>N° BPH-19660798</a:t>
            </a:r>
            <a:br>
              <a:rPr lang="en-US" altLang="ja-JP" dirty="0" smtClean="0"/>
            </a:br>
            <a:r>
              <a:rPr lang="en-US" altLang="ja-JP" b="1" dirty="0" smtClean="0"/>
              <a:t>Email:</a:t>
            </a:r>
            <a:r>
              <a:rPr lang="en-US" altLang="ja-JP" dirty="0" smtClean="0"/>
              <a:t> </a:t>
            </a:r>
            <a:r>
              <a:rPr lang="en-US" altLang="ja-JP" dirty="0" smtClean="0">
                <a:hlinkClick r:id="rId2"/>
              </a:rPr>
              <a:t>jnsasaki@tk2.so-net.ne.jp</a:t>
            </a:r>
            <a:r>
              <a:rPr lang="en-US" altLang="ja-JP" dirty="0" smtClean="0"/>
              <a:t> </a:t>
            </a:r>
          </a:p>
          <a:p>
            <a:pPr>
              <a:buNone/>
            </a:pPr>
            <a:r>
              <a:rPr lang="en-US" altLang="ja-JP" sz="4400" dirty="0" smtClean="0"/>
              <a:t>           </a:t>
            </a:r>
            <a:r>
              <a:rPr lang="en-US" altLang="ja-JP" sz="4400" b="1" dirty="0"/>
              <a:t>Booked in the name of: Dr</a:t>
            </a:r>
            <a:r>
              <a:rPr lang="en-US" altLang="ja-JP" sz="4400" b="1" dirty="0" smtClean="0"/>
              <a:t>. </a:t>
            </a:r>
            <a:r>
              <a:rPr lang="en-US" altLang="ja-JP" sz="4400" b="1" dirty="0" err="1" smtClean="0"/>
              <a:t>Jin-Ichi</a:t>
            </a:r>
            <a:r>
              <a:rPr lang="en-US" altLang="ja-JP" sz="4400" b="1" dirty="0" smtClean="0"/>
              <a:t> </a:t>
            </a:r>
            <a:r>
              <a:rPr lang="en-US" altLang="ja-JP" sz="4400" b="1" dirty="0"/>
              <a:t>Sasaki </a:t>
            </a:r>
            <a:br>
              <a:rPr lang="en-US" altLang="ja-JP" sz="4400" b="1" dirty="0"/>
            </a:br>
            <a:r>
              <a:rPr lang="en-US" altLang="ja-JP" sz="4400" b="1" dirty="0"/>
              <a:t>Country: Japan</a:t>
            </a:r>
            <a:br>
              <a:rPr lang="en-US" altLang="ja-JP" sz="4400" b="1" dirty="0"/>
            </a:br>
            <a:r>
              <a:rPr lang="en-US" altLang="ja-JP" sz="4400" b="1" dirty="0"/>
              <a:t>Type of room: 1 Classic Room: 1 Adult only £99.00 per night </a:t>
            </a:r>
          </a:p>
          <a:p>
            <a:pPr>
              <a:buNone/>
            </a:pPr>
            <a:r>
              <a:rPr lang="en-US" altLang="ja-JP" sz="4400" b="1" dirty="0"/>
              <a:t>           Total number of guests:1 Room number: 209 </a:t>
            </a:r>
            <a:br>
              <a:rPr lang="en-US" altLang="ja-JP" sz="4400" b="1" dirty="0"/>
            </a:br>
            <a:r>
              <a:rPr lang="en-US" altLang="ja-JP" sz="4400" b="1" dirty="0"/>
              <a:t>Check-in: Sunday, 24 November 2013             (</a:t>
            </a:r>
            <a:r>
              <a:rPr lang="en-US" altLang="ja-JP" sz="4400" b="1" i="1" dirty="0"/>
              <a:t>from 15:00)</a:t>
            </a:r>
          </a:p>
          <a:p>
            <a:pPr>
              <a:buNone/>
            </a:pPr>
            <a:r>
              <a:rPr lang="en-US" altLang="ja-JP" sz="4400" b="1" dirty="0"/>
              <a:t>           Check-out: Saturday, 30 November 2013  </a:t>
            </a:r>
            <a:r>
              <a:rPr lang="ja-JP" altLang="en-US" sz="4400" b="1" dirty="0"/>
              <a:t> 　</a:t>
            </a:r>
            <a:r>
              <a:rPr lang="en-US" altLang="ja-JP" sz="4400" b="1" i="1" dirty="0"/>
              <a:t>(until 12:00) </a:t>
            </a:r>
          </a:p>
          <a:p>
            <a:pPr>
              <a:buNone/>
            </a:pPr>
            <a:r>
              <a:rPr lang="en-US" altLang="ja-JP" sz="4400" b="1" dirty="0"/>
              <a:t>           Telephone: 196436403 </a:t>
            </a:r>
            <a:br>
              <a:rPr lang="en-US" altLang="ja-JP" sz="4400" b="1" dirty="0"/>
            </a:br>
            <a:r>
              <a:rPr lang="en-US" altLang="ja-JP" sz="4400" b="1" dirty="0"/>
              <a:t>One Classic Room - Breakfast excluded</a:t>
            </a:r>
            <a:r>
              <a:rPr lang="ja-JP" altLang="en-US" sz="4400" b="1" dirty="0"/>
              <a:t>　</a:t>
            </a:r>
            <a:r>
              <a:rPr lang="en-US" altLang="ja-JP" sz="4400" b="1" dirty="0"/>
              <a:t>£594.00</a:t>
            </a:r>
            <a:br>
              <a:rPr lang="en-US" altLang="ja-JP" sz="4400" b="1" dirty="0"/>
            </a:br>
            <a:r>
              <a:rPr lang="en-US" altLang="ja-JP" sz="4400" b="1" dirty="0"/>
              <a:t>VAT (20%) included £118.80 Options </a:t>
            </a:r>
          </a:p>
          <a:p>
            <a:pPr>
              <a:buNone/>
            </a:pPr>
            <a:r>
              <a:rPr lang="en-US" altLang="ja-JP" sz="4400" b="1" dirty="0"/>
              <a:t>           Options </a:t>
            </a:r>
            <a:br>
              <a:rPr lang="en-US" altLang="ja-JP" sz="4400" b="1" dirty="0"/>
            </a:br>
            <a:r>
              <a:rPr lang="en-US" altLang="ja-JP" sz="4400" b="1" dirty="0"/>
              <a:t>Breakfast (1 person £10.00 x 6 nights)</a:t>
            </a:r>
            <a:r>
              <a:rPr lang="ja-JP" altLang="en-US" sz="4400" b="1" dirty="0"/>
              <a:t> </a:t>
            </a:r>
            <a:r>
              <a:rPr lang="en-US" altLang="ja-JP" sz="4400" b="1" dirty="0"/>
              <a:t>£60.00</a:t>
            </a:r>
            <a:br>
              <a:rPr lang="en-US" altLang="ja-JP" sz="4400" b="1" dirty="0"/>
            </a:br>
            <a:r>
              <a:rPr lang="en-US" altLang="ja-JP" sz="4400" b="1" dirty="0"/>
              <a:t> Total Rate including VAT: £772.80</a:t>
            </a:r>
            <a:br>
              <a:rPr lang="en-US" altLang="ja-JP" sz="4400" b="1" dirty="0"/>
            </a:br>
            <a:r>
              <a:rPr lang="en-US" altLang="ja-JP" sz="4400" b="1" dirty="0"/>
              <a:t>GCEDST 2013 15% Discount:£115.92 </a:t>
            </a:r>
            <a:br>
              <a:rPr lang="en-US" altLang="ja-JP" sz="4400" b="1" dirty="0"/>
            </a:br>
            <a:r>
              <a:rPr lang="en-US" altLang="ja-JP" sz="4400" b="1" dirty="0">
                <a:solidFill>
                  <a:srgbClr val="FF0000"/>
                </a:solidFill>
              </a:rPr>
              <a:t>Total reservation payable:£656.88</a:t>
            </a:r>
            <a:r>
              <a:rPr lang="en-US" altLang="ja-JP" dirty="0" smtClean="0">
                <a:solidFill>
                  <a:srgbClr val="FF0000"/>
                </a:solidFill>
              </a:rPr>
              <a:t/>
            </a:r>
            <a:br>
              <a:rPr lang="en-US" altLang="ja-JP" dirty="0" smtClean="0">
                <a:solidFill>
                  <a:srgbClr val="FF0000"/>
                </a:solidFill>
              </a:rPr>
            </a:br>
            <a:r>
              <a:rPr lang="en-US" altLang="ja-JP" dirty="0" smtClean="0"/>
              <a:t/>
            </a:r>
            <a:br>
              <a:rPr lang="en-US" altLang="ja-JP" dirty="0" smtClean="0"/>
            </a:br>
            <a:r>
              <a:rPr lang="en-US" altLang="ja-JP" sz="4800" b="1" dirty="0"/>
              <a:t>PAYMENT METHOD: **Reservation payment through foreign credit cards are not acceptable for now because of credit card hackers. Visit any nearest </a:t>
            </a:r>
            <a:r>
              <a:rPr lang="en-US" altLang="ja-JP" sz="4800" b="1" dirty="0" smtClean="0">
                <a:solidFill>
                  <a:srgbClr val="C00000"/>
                </a:solidFill>
              </a:rPr>
              <a:t>Money Gram </a:t>
            </a:r>
            <a:r>
              <a:rPr lang="en-US" altLang="ja-JP" sz="4800" b="1" dirty="0"/>
              <a:t>Office (</a:t>
            </a:r>
            <a:r>
              <a:rPr lang="en-US" altLang="ja-JP" sz="4800" b="1" dirty="0">
                <a:solidFill>
                  <a:srgbClr val="FF0000"/>
                </a:solidFill>
                <a:hlinkClick r:id="rId3"/>
              </a:rPr>
              <a:t>www.moneygram.com</a:t>
            </a:r>
            <a:r>
              <a:rPr lang="en-US" altLang="ja-JP" sz="4800" b="1" dirty="0"/>
              <a:t>) </a:t>
            </a:r>
            <a:r>
              <a:rPr lang="en-US" altLang="ja-JP" sz="4800" b="1" dirty="0" smtClean="0"/>
              <a:t>or </a:t>
            </a:r>
            <a:r>
              <a:rPr lang="en-US" altLang="ja-JP" sz="4800" b="1" dirty="0" smtClean="0">
                <a:solidFill>
                  <a:srgbClr val="C00000"/>
                </a:solidFill>
              </a:rPr>
              <a:t>Western Union</a:t>
            </a:r>
            <a:r>
              <a:rPr lang="ja-JP" altLang="en-US" sz="4800" b="1" dirty="0">
                <a:solidFill>
                  <a:srgbClr val="C00000"/>
                </a:solidFill>
              </a:rPr>
              <a:t> </a:t>
            </a:r>
            <a:r>
              <a:rPr lang="en-US" altLang="ja-JP" sz="4800" b="1" dirty="0" smtClean="0"/>
              <a:t>(</a:t>
            </a:r>
            <a:r>
              <a:rPr lang="en-US" altLang="ja-JP" sz="4800" b="1" dirty="0" smtClean="0">
                <a:hlinkClick r:id="rId4"/>
              </a:rPr>
              <a:t>www.westernunion.com</a:t>
            </a:r>
            <a:r>
              <a:rPr lang="en-US" altLang="ja-JP" sz="4800" b="1" dirty="0" smtClean="0"/>
              <a:t>) </a:t>
            </a:r>
            <a:r>
              <a:rPr lang="en-US" altLang="ja-JP" sz="4800" b="1" dirty="0"/>
              <a:t>for fund transfer to the Chief </a:t>
            </a:r>
            <a:r>
              <a:rPr lang="en-US" altLang="ja-JP" sz="4800" b="1" dirty="0" smtClean="0"/>
              <a:t>Accountant </a:t>
            </a:r>
            <a:r>
              <a:rPr lang="en-US" altLang="ja-JP" sz="4800" b="1" dirty="0" err="1" smtClean="0"/>
              <a:t>Mrs.Helen</a:t>
            </a:r>
            <a:r>
              <a:rPr lang="en-US" altLang="ja-JP" sz="4800" b="1" dirty="0" smtClean="0"/>
              <a:t> Jackson, </a:t>
            </a:r>
            <a:r>
              <a:rPr lang="en-US" altLang="ja-JP" sz="4800" b="1" dirty="0"/>
              <a:t>165A Borough High St London SE1 1HR, United Kingdom</a:t>
            </a:r>
            <a:r>
              <a:rPr lang="en-US" altLang="ja-JP" sz="4800" b="1" dirty="0" smtClean="0"/>
              <a:t>.</a:t>
            </a:r>
            <a:r>
              <a:rPr lang="en-US" altLang="ja-JP" dirty="0" smtClean="0"/>
              <a:t/>
            </a:r>
            <a:br>
              <a:rPr lang="en-US" altLang="ja-JP" dirty="0" smtClean="0"/>
            </a:br>
            <a:r>
              <a:rPr lang="en-US" altLang="ja-JP" sz="4400" b="1" dirty="0"/>
              <a:t>CONFIRMATION: Forward the transfer details to enable us confirm your booking and prepare your reservation confirmation receipt at the earliest. </a:t>
            </a:r>
            <a:br>
              <a:rPr lang="en-US" altLang="ja-JP" sz="4400" b="1" dirty="0"/>
            </a:br>
            <a:r>
              <a:rPr lang="en-US" altLang="ja-JP" sz="4400" b="1" dirty="0"/>
              <a:t>CHILDREN POLICY: Accommodation is free for 1 child under 12 years sharing parents' room, a 50% discount is applied on breakfast.</a:t>
            </a:r>
            <a:br>
              <a:rPr lang="en-US" altLang="ja-JP" sz="4400" b="1" dirty="0"/>
            </a:br>
            <a:r>
              <a:rPr lang="en-US" altLang="ja-JP" sz="4400" b="1" dirty="0"/>
              <a:t>CANCELLATION POLICY:</a:t>
            </a:r>
            <a:br>
              <a:rPr lang="en-US" altLang="ja-JP" sz="4400" b="1" dirty="0"/>
            </a:br>
            <a:r>
              <a:rPr lang="en-US" altLang="ja-JP" sz="4400" b="1" dirty="0"/>
              <a:t>We are holding the reservation on a guaranteed basis. If you wish to cancel, you must cancel 48 Hours before the date of arrival. If canceled up to 2 days before date of arrival, no fee will be charged. If canceled later or in case of no-show, the first night will be charged.</a:t>
            </a:r>
            <a:r>
              <a:rPr lang="en-US" altLang="ja-JP" dirty="0" smtClean="0"/>
              <a:t/>
            </a:r>
            <a:br>
              <a:rPr lang="en-US" altLang="ja-JP" dirty="0" smtClean="0"/>
            </a:br>
            <a:endParaRPr lang="en-US" altLang="ja-JP" dirty="0" smtClean="0"/>
          </a:p>
          <a:p>
            <a:pPr>
              <a:buNone/>
            </a:pPr>
            <a:r>
              <a:rPr lang="en-US" altLang="ja-JP" b="1" dirty="0" smtClean="0"/>
              <a:t>                We look forward to welcoming you to Bolton Palace Hotel and will do our utmost to ensure you have an enjoyable stay with us. </a:t>
            </a:r>
            <a:br>
              <a:rPr lang="en-US" altLang="ja-JP" b="1" dirty="0" smtClean="0"/>
            </a:br>
            <a:r>
              <a:rPr lang="en-US" altLang="ja-JP" b="1" dirty="0" smtClean="0"/>
              <a:t/>
            </a:r>
            <a:br>
              <a:rPr lang="en-US" altLang="ja-JP" b="1" dirty="0" smtClean="0"/>
            </a:br>
            <a:r>
              <a:rPr lang="en-US" altLang="ja-JP" b="1" dirty="0" smtClean="0"/>
              <a:t>Please do not hesitate to contact me if I can be of further assistance.</a:t>
            </a:r>
            <a:br>
              <a:rPr lang="en-US" altLang="ja-JP" b="1" dirty="0" smtClean="0"/>
            </a:br>
            <a:r>
              <a:rPr lang="en-US" altLang="ja-JP" b="1" dirty="0" smtClean="0"/>
              <a:t/>
            </a:r>
            <a:br>
              <a:rPr lang="en-US" altLang="ja-JP" b="1" dirty="0" smtClean="0"/>
            </a:br>
            <a:r>
              <a:rPr lang="en-US" altLang="ja-JP" sz="4400" b="1" dirty="0"/>
              <a:t>Yours Sincerely,</a:t>
            </a:r>
            <a:br>
              <a:rPr lang="en-US" altLang="ja-JP" sz="4400" b="1" dirty="0"/>
            </a:br>
            <a:r>
              <a:rPr lang="en-US" altLang="ja-JP" sz="4400" b="1" dirty="0"/>
              <a:t>Ms. Rebecca </a:t>
            </a:r>
            <a:r>
              <a:rPr lang="en-US" altLang="ja-JP" sz="4400" b="1" dirty="0" err="1"/>
              <a:t>Leuan</a:t>
            </a:r>
            <a:r>
              <a:rPr lang="en-US" altLang="ja-JP" sz="4400" b="1" dirty="0"/>
              <a:t/>
            </a:r>
            <a:br>
              <a:rPr lang="en-US" altLang="ja-JP" sz="4400" b="1" dirty="0"/>
            </a:br>
            <a:r>
              <a:rPr lang="en-US" altLang="ja-JP" sz="4400" b="1" dirty="0"/>
              <a:t>Receptionist Department </a:t>
            </a:r>
            <a:r>
              <a:rPr lang="en-US" altLang="ja-JP" sz="4400" b="1" dirty="0">
                <a:hlinkClick r:id="rId5"/>
              </a:rPr>
              <a:t>+447053828357</a:t>
            </a:r>
            <a:endParaRPr lang="en-US" altLang="ja-JP" sz="4400" b="1" dirty="0"/>
          </a:p>
          <a:p>
            <a:pPr>
              <a:buNone/>
            </a:pPr>
            <a:r>
              <a:rPr lang="en-US" altLang="ja-JP" dirty="0" smtClean="0"/>
              <a:t/>
            </a:r>
            <a:br>
              <a:rPr lang="en-US" altLang="ja-JP" dirty="0" smtClean="0"/>
            </a:br>
            <a:r>
              <a:rPr lang="en-US" altLang="ja-JP" sz="4400" b="1" dirty="0"/>
              <a:t>Bolton Palace Hotel</a:t>
            </a:r>
            <a:br>
              <a:rPr lang="en-US" altLang="ja-JP" sz="4400" b="1" dirty="0"/>
            </a:br>
            <a:r>
              <a:rPr lang="en-US" altLang="ja-JP" sz="4400" b="1" dirty="0"/>
              <a:t>Address: </a:t>
            </a:r>
            <a:br>
              <a:rPr lang="en-US" altLang="ja-JP" sz="4400" b="1" dirty="0"/>
            </a:br>
            <a:r>
              <a:rPr lang="en-US" altLang="ja-JP" sz="4400" dirty="0"/>
              <a:t>165A Borough High Street</a:t>
            </a:r>
            <a:br>
              <a:rPr lang="en-US" altLang="ja-JP" sz="4400" dirty="0"/>
            </a:br>
            <a:r>
              <a:rPr lang="en-US" altLang="ja-JP" sz="4400" dirty="0"/>
              <a:t>London, SE1 1HR</a:t>
            </a:r>
            <a:br>
              <a:rPr lang="en-US" altLang="ja-JP" sz="4400" dirty="0"/>
            </a:br>
            <a:r>
              <a:rPr lang="en-US" altLang="ja-JP" sz="4400" dirty="0"/>
              <a:t>United Kingdom</a:t>
            </a:r>
            <a:br>
              <a:rPr lang="en-US" altLang="ja-JP" sz="4400" dirty="0"/>
            </a:br>
            <a:r>
              <a:rPr lang="en-US" altLang="ja-JP" sz="4400" b="1" dirty="0"/>
              <a:t>Phone:</a:t>
            </a:r>
            <a:r>
              <a:rPr lang="en-US" altLang="ja-JP" sz="4400" dirty="0"/>
              <a:t> </a:t>
            </a:r>
            <a:r>
              <a:rPr lang="en-US" altLang="ja-JP" sz="4400" dirty="0">
                <a:hlinkClick r:id="rId5"/>
              </a:rPr>
              <a:t>+447053828357</a:t>
            </a:r>
            <a:r>
              <a:rPr lang="en-US" altLang="ja-JP" sz="4400" dirty="0"/>
              <a:t/>
            </a:r>
            <a:br>
              <a:rPr lang="en-US" altLang="ja-JP" sz="4400" dirty="0"/>
            </a:br>
            <a:r>
              <a:rPr lang="en-US" altLang="ja-JP" sz="4400" b="1" dirty="0"/>
              <a:t>Website:</a:t>
            </a:r>
            <a:r>
              <a:rPr lang="en-US" altLang="ja-JP" sz="4400" dirty="0"/>
              <a:t> </a:t>
            </a:r>
            <a:r>
              <a:rPr lang="en-US" altLang="ja-JP" sz="4400" dirty="0">
                <a:hlinkClick r:id="rId6"/>
              </a:rPr>
              <a:t>www.boltonpalacehotel.co.uk</a:t>
            </a:r>
            <a:r>
              <a:rPr lang="en-US" altLang="ja-JP" sz="4400" dirty="0"/>
              <a:t> </a:t>
            </a:r>
            <a:r>
              <a:rPr lang="en-US" altLang="ja-JP" sz="4400" b="1" dirty="0"/>
              <a:t/>
            </a:r>
            <a:br>
              <a:rPr lang="en-US" altLang="ja-JP" sz="4400" b="1" dirty="0"/>
            </a:br>
            <a:r>
              <a:rPr lang="en-US" altLang="ja-JP" sz="4400" dirty="0"/>
              <a:t/>
            </a:r>
            <a:br>
              <a:rPr lang="en-US" altLang="ja-JP" sz="4400" dirty="0"/>
            </a:br>
            <a:endParaRPr lang="ja-JP" altLang="en-US" sz="4400" dirty="0"/>
          </a:p>
        </p:txBody>
      </p:sp>
      <p:pic>
        <p:nvPicPr>
          <p:cNvPr id="1026" name="Picture 2" descr="http://www.boltonpalacehotel.co.uk/images/hotel.jpg"/>
          <p:cNvPicPr>
            <a:picLocks noChangeAspect="1" noChangeArrowheads="1"/>
          </p:cNvPicPr>
          <p:nvPr/>
        </p:nvPicPr>
        <p:blipFill>
          <a:blip r:embed="rId7" cstate="print"/>
          <a:srcRect/>
          <a:stretch>
            <a:fillRect/>
          </a:stretch>
        </p:blipFill>
        <p:spPr bwMode="auto">
          <a:xfrm>
            <a:off x="4614327" y="1280757"/>
            <a:ext cx="3410075" cy="1677087"/>
          </a:xfrm>
          <a:prstGeom prst="rect">
            <a:avLst/>
          </a:prstGeom>
          <a:noFill/>
        </p:spPr>
      </p:pic>
      <p:sp>
        <p:nvSpPr>
          <p:cNvPr id="4" name="テキスト ボックス 3"/>
          <p:cNvSpPr txBox="1"/>
          <p:nvPr/>
        </p:nvSpPr>
        <p:spPr>
          <a:xfrm>
            <a:off x="9858375" y="3255239"/>
            <a:ext cx="1107996" cy="369332"/>
          </a:xfrm>
          <a:prstGeom prst="rect">
            <a:avLst/>
          </a:prstGeom>
          <a:noFill/>
        </p:spPr>
        <p:txBody>
          <a:bodyPr wrap="none" rtlCol="0">
            <a:spAutoFit/>
          </a:bodyPr>
          <a:lstStyle/>
          <a:p>
            <a:r>
              <a:rPr kumimoji="1" lang="ja-JP" altLang="en-US" dirty="0" smtClean="0">
                <a:solidFill>
                  <a:srgbClr val="C00000"/>
                </a:solidFill>
              </a:rPr>
              <a:t>送金方法</a:t>
            </a:r>
            <a:endParaRPr kumimoji="1" lang="ja-JP" altLang="en-US" dirty="0">
              <a:solidFill>
                <a:srgbClr val="C00000"/>
              </a:solidFill>
            </a:endParaRPr>
          </a:p>
        </p:txBody>
      </p:sp>
      <p:sp>
        <p:nvSpPr>
          <p:cNvPr id="7" name="フリーフォーム 6"/>
          <p:cNvSpPr/>
          <p:nvPr/>
        </p:nvSpPr>
        <p:spPr>
          <a:xfrm>
            <a:off x="9705975" y="3262114"/>
            <a:ext cx="1285898" cy="462205"/>
          </a:xfrm>
          <a:custGeom>
            <a:avLst/>
            <a:gdLst>
              <a:gd name="connsiteX0" fmla="*/ 647700 w 1285898"/>
              <a:gd name="connsiteY0" fmla="*/ 462161 h 462205"/>
              <a:gd name="connsiteX1" fmla="*/ 638175 w 1285898"/>
              <a:gd name="connsiteY1" fmla="*/ 405011 h 462205"/>
              <a:gd name="connsiteX2" fmla="*/ 581025 w 1285898"/>
              <a:gd name="connsiteY2" fmla="*/ 376436 h 462205"/>
              <a:gd name="connsiteX3" fmla="*/ 304800 w 1285898"/>
              <a:gd name="connsiteY3" fmla="*/ 366911 h 462205"/>
              <a:gd name="connsiteX4" fmla="*/ 247650 w 1285898"/>
              <a:gd name="connsiteY4" fmla="*/ 357386 h 462205"/>
              <a:gd name="connsiteX5" fmla="*/ 152400 w 1285898"/>
              <a:gd name="connsiteY5" fmla="*/ 347861 h 462205"/>
              <a:gd name="connsiteX6" fmla="*/ 47625 w 1285898"/>
              <a:gd name="connsiteY6" fmla="*/ 319286 h 462205"/>
              <a:gd name="connsiteX7" fmla="*/ 9525 w 1285898"/>
              <a:gd name="connsiteY7" fmla="*/ 233561 h 462205"/>
              <a:gd name="connsiteX8" fmla="*/ 0 w 1285898"/>
              <a:gd name="connsiteY8" fmla="*/ 204986 h 462205"/>
              <a:gd name="connsiteX9" fmla="*/ 9525 w 1285898"/>
              <a:gd name="connsiteY9" fmla="*/ 81161 h 462205"/>
              <a:gd name="connsiteX10" fmla="*/ 66675 w 1285898"/>
              <a:gd name="connsiteY10" fmla="*/ 33536 h 462205"/>
              <a:gd name="connsiteX11" fmla="*/ 495300 w 1285898"/>
              <a:gd name="connsiteY11" fmla="*/ 24011 h 462205"/>
              <a:gd name="connsiteX12" fmla="*/ 752475 w 1285898"/>
              <a:gd name="connsiteY12" fmla="*/ 14486 h 462205"/>
              <a:gd name="connsiteX13" fmla="*/ 1219200 w 1285898"/>
              <a:gd name="connsiteY13" fmla="*/ 14486 h 462205"/>
              <a:gd name="connsiteX14" fmla="*/ 1257300 w 1285898"/>
              <a:gd name="connsiteY14" fmla="*/ 24011 h 462205"/>
              <a:gd name="connsiteX15" fmla="*/ 1285875 w 1285898"/>
              <a:gd name="connsiteY15" fmla="*/ 119261 h 462205"/>
              <a:gd name="connsiteX16" fmla="*/ 1276350 w 1285898"/>
              <a:gd name="connsiteY16" fmla="*/ 271661 h 462205"/>
              <a:gd name="connsiteX17" fmla="*/ 1200150 w 1285898"/>
              <a:gd name="connsiteY17" fmla="*/ 309761 h 462205"/>
              <a:gd name="connsiteX18" fmla="*/ 1171575 w 1285898"/>
              <a:gd name="connsiteY18" fmla="*/ 319286 h 462205"/>
              <a:gd name="connsiteX19" fmla="*/ 1047750 w 1285898"/>
              <a:gd name="connsiteY19" fmla="*/ 328811 h 462205"/>
              <a:gd name="connsiteX20" fmla="*/ 971550 w 1285898"/>
              <a:gd name="connsiteY20" fmla="*/ 338336 h 462205"/>
              <a:gd name="connsiteX21" fmla="*/ 942975 w 1285898"/>
              <a:gd name="connsiteY21" fmla="*/ 347861 h 462205"/>
              <a:gd name="connsiteX22" fmla="*/ 723900 w 1285898"/>
              <a:gd name="connsiteY22" fmla="*/ 366911 h 462205"/>
              <a:gd name="connsiteX23" fmla="*/ 695325 w 1285898"/>
              <a:gd name="connsiteY23" fmla="*/ 385961 h 462205"/>
              <a:gd name="connsiteX24" fmla="*/ 666750 w 1285898"/>
              <a:gd name="connsiteY24" fmla="*/ 395486 h 462205"/>
              <a:gd name="connsiteX25" fmla="*/ 647700 w 1285898"/>
              <a:gd name="connsiteY25" fmla="*/ 462161 h 46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5898" h="462205">
                <a:moveTo>
                  <a:pt x="647700" y="462161"/>
                </a:moveTo>
                <a:cubicBezTo>
                  <a:pt x="642938" y="463748"/>
                  <a:pt x="646812" y="422285"/>
                  <a:pt x="638175" y="405011"/>
                </a:cubicBezTo>
                <a:cubicBezTo>
                  <a:pt x="632945" y="394550"/>
                  <a:pt x="592659" y="377163"/>
                  <a:pt x="581025" y="376436"/>
                </a:cubicBezTo>
                <a:cubicBezTo>
                  <a:pt x="489075" y="370689"/>
                  <a:pt x="396875" y="370086"/>
                  <a:pt x="304800" y="366911"/>
                </a:cubicBezTo>
                <a:cubicBezTo>
                  <a:pt x="285750" y="363736"/>
                  <a:pt x="266814" y="359781"/>
                  <a:pt x="247650" y="357386"/>
                </a:cubicBezTo>
                <a:cubicBezTo>
                  <a:pt x="215988" y="353428"/>
                  <a:pt x="183874" y="353107"/>
                  <a:pt x="152400" y="347861"/>
                </a:cubicBezTo>
                <a:cubicBezTo>
                  <a:pt x="109430" y="340699"/>
                  <a:pt x="84560" y="331598"/>
                  <a:pt x="47625" y="319286"/>
                </a:cubicBezTo>
                <a:cubicBezTo>
                  <a:pt x="17436" y="274003"/>
                  <a:pt x="32195" y="301571"/>
                  <a:pt x="9525" y="233561"/>
                </a:cubicBezTo>
                <a:lnTo>
                  <a:pt x="0" y="204986"/>
                </a:lnTo>
                <a:cubicBezTo>
                  <a:pt x="3175" y="163711"/>
                  <a:pt x="-515" y="121322"/>
                  <a:pt x="9525" y="81161"/>
                </a:cubicBezTo>
                <a:cubicBezTo>
                  <a:pt x="11073" y="74969"/>
                  <a:pt x="56740" y="34157"/>
                  <a:pt x="66675" y="33536"/>
                </a:cubicBezTo>
                <a:cubicBezTo>
                  <a:pt x="209307" y="24622"/>
                  <a:pt x="352445" y="27979"/>
                  <a:pt x="495300" y="24011"/>
                </a:cubicBezTo>
                <a:lnTo>
                  <a:pt x="752475" y="14486"/>
                </a:lnTo>
                <a:cubicBezTo>
                  <a:pt x="952348" y="-7722"/>
                  <a:pt x="862989" y="-1705"/>
                  <a:pt x="1219200" y="14486"/>
                </a:cubicBezTo>
                <a:cubicBezTo>
                  <a:pt x="1232277" y="15080"/>
                  <a:pt x="1244600" y="20836"/>
                  <a:pt x="1257300" y="24011"/>
                </a:cubicBezTo>
                <a:cubicBezTo>
                  <a:pt x="1283121" y="62743"/>
                  <a:pt x="1285875" y="57969"/>
                  <a:pt x="1285875" y="119261"/>
                </a:cubicBezTo>
                <a:cubicBezTo>
                  <a:pt x="1285875" y="170160"/>
                  <a:pt x="1286836" y="221854"/>
                  <a:pt x="1276350" y="271661"/>
                </a:cubicBezTo>
                <a:cubicBezTo>
                  <a:pt x="1269117" y="306017"/>
                  <a:pt x="1221575" y="304405"/>
                  <a:pt x="1200150" y="309761"/>
                </a:cubicBezTo>
                <a:cubicBezTo>
                  <a:pt x="1190410" y="312196"/>
                  <a:pt x="1181538" y="318041"/>
                  <a:pt x="1171575" y="319286"/>
                </a:cubicBezTo>
                <a:cubicBezTo>
                  <a:pt x="1130498" y="324421"/>
                  <a:pt x="1088960" y="324886"/>
                  <a:pt x="1047750" y="328811"/>
                </a:cubicBezTo>
                <a:cubicBezTo>
                  <a:pt x="1022268" y="331238"/>
                  <a:pt x="996950" y="335161"/>
                  <a:pt x="971550" y="338336"/>
                </a:cubicBezTo>
                <a:cubicBezTo>
                  <a:pt x="962025" y="341511"/>
                  <a:pt x="952776" y="345683"/>
                  <a:pt x="942975" y="347861"/>
                </a:cubicBezTo>
                <a:cubicBezTo>
                  <a:pt x="870056" y="364065"/>
                  <a:pt x="799939" y="362438"/>
                  <a:pt x="723900" y="366911"/>
                </a:cubicBezTo>
                <a:cubicBezTo>
                  <a:pt x="714375" y="373261"/>
                  <a:pt x="705564" y="380841"/>
                  <a:pt x="695325" y="385961"/>
                </a:cubicBezTo>
                <a:cubicBezTo>
                  <a:pt x="686345" y="390451"/>
                  <a:pt x="675359" y="390320"/>
                  <a:pt x="666750" y="395486"/>
                </a:cubicBezTo>
                <a:cubicBezTo>
                  <a:pt x="659049" y="400106"/>
                  <a:pt x="652462" y="460574"/>
                  <a:pt x="647700" y="462161"/>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0" name="テキスト ボックス 9"/>
          <p:cNvSpPr txBox="1"/>
          <p:nvPr/>
        </p:nvSpPr>
        <p:spPr>
          <a:xfrm>
            <a:off x="8044455" y="1729934"/>
            <a:ext cx="3387466" cy="646331"/>
          </a:xfrm>
          <a:prstGeom prst="rect">
            <a:avLst/>
          </a:prstGeom>
          <a:noFill/>
        </p:spPr>
        <p:txBody>
          <a:bodyPr wrap="none" rtlCol="0">
            <a:spAutoFit/>
          </a:bodyPr>
          <a:lstStyle/>
          <a:p>
            <a:r>
              <a:rPr lang="ja-JP" altLang="en-US" dirty="0" smtClean="0">
                <a:solidFill>
                  <a:srgbClr val="FF0000"/>
                </a:solidFill>
                <a:latin typeface="HGP明朝E" panose="02020900000000000000" pitchFamily="18" charset="-128"/>
                <a:ea typeface="HGP明朝E" panose="02020900000000000000" pitchFamily="18" charset="-128"/>
              </a:rPr>
              <a:t>（一人で</a:t>
            </a:r>
            <a:r>
              <a:rPr lang="ja-JP" altLang="en-US" dirty="0">
                <a:solidFill>
                  <a:srgbClr val="FF0000"/>
                </a:solidFill>
                <a:latin typeface="HGP明朝E" panose="02020900000000000000" pitchFamily="18" charset="-128"/>
                <a:ea typeface="HGP明朝E" panose="02020900000000000000" pitchFamily="18" charset="-128"/>
              </a:rPr>
              <a:t>泊</a:t>
            </a:r>
            <a:r>
              <a:rPr lang="ja-JP" altLang="en-US" dirty="0" smtClean="0">
                <a:solidFill>
                  <a:srgbClr val="FF0000"/>
                </a:solidFill>
                <a:latin typeface="HGP明朝E" panose="02020900000000000000" pitchFamily="18" charset="-128"/>
                <a:ea typeface="HGP明朝E" panose="02020900000000000000" pitchFamily="18" charset="-128"/>
              </a:rPr>
              <a:t>まるのにこんな立派な</a:t>
            </a:r>
            <a:endParaRPr lang="en-US" altLang="ja-JP" dirty="0" smtClean="0">
              <a:solidFill>
                <a:srgbClr val="FF0000"/>
              </a:solidFill>
              <a:latin typeface="HGP明朝E" panose="02020900000000000000" pitchFamily="18" charset="-128"/>
              <a:ea typeface="HGP明朝E" panose="02020900000000000000" pitchFamily="18" charset="-128"/>
            </a:endParaRPr>
          </a:p>
          <a:p>
            <a:r>
              <a:rPr lang="ja-JP" altLang="en-US" dirty="0" smtClean="0">
                <a:solidFill>
                  <a:srgbClr val="FF0000"/>
                </a:solidFill>
                <a:latin typeface="HGP明朝E" panose="02020900000000000000" pitchFamily="18" charset="-128"/>
                <a:ea typeface="HGP明朝E" panose="02020900000000000000" pitchFamily="18" charset="-128"/>
              </a:rPr>
              <a:t>　　　部屋は要らない。）</a:t>
            </a:r>
            <a:endParaRPr kumimoji="1" lang="ja-JP" altLang="en-US" dirty="0">
              <a:solidFill>
                <a:srgbClr val="FF0000"/>
              </a:solidFill>
              <a:latin typeface="HGP明朝E" panose="02020900000000000000" pitchFamily="18" charset="-128"/>
              <a:ea typeface="HGP明朝E" panose="02020900000000000000" pitchFamily="18" charset="-128"/>
            </a:endParaRPr>
          </a:p>
        </p:txBody>
      </p:sp>
      <p:sp>
        <p:nvSpPr>
          <p:cNvPr id="11" name="テキスト ボックス 10"/>
          <p:cNvSpPr txBox="1"/>
          <p:nvPr/>
        </p:nvSpPr>
        <p:spPr>
          <a:xfrm>
            <a:off x="2861749" y="3339806"/>
            <a:ext cx="1713298" cy="369332"/>
          </a:xfrm>
          <a:prstGeom prst="rect">
            <a:avLst/>
          </a:prstGeom>
          <a:noFill/>
          <a:ln>
            <a:noFill/>
          </a:ln>
        </p:spPr>
        <p:txBody>
          <a:bodyPr wrap="square" rtlCol="0">
            <a:spAutoFit/>
          </a:bodyPr>
          <a:lstStyle/>
          <a:p>
            <a:r>
              <a:rPr kumimoji="1" lang="en-US" altLang="ja-JP" dirty="0" smtClean="0">
                <a:solidFill>
                  <a:srgbClr val="C00000"/>
                </a:solidFill>
              </a:rPr>
              <a:t>6</a:t>
            </a:r>
            <a:r>
              <a:rPr kumimoji="1" lang="ja-JP" altLang="en-US" dirty="0" smtClean="0">
                <a:solidFill>
                  <a:srgbClr val="C00000"/>
                </a:solidFill>
              </a:rPr>
              <a:t>日間の宿泊料</a:t>
            </a:r>
            <a:endParaRPr kumimoji="1" lang="ja-JP" altLang="en-US" dirty="0">
              <a:solidFill>
                <a:srgbClr val="C00000"/>
              </a:solidFill>
            </a:endParaRPr>
          </a:p>
        </p:txBody>
      </p:sp>
      <p:sp>
        <p:nvSpPr>
          <p:cNvPr id="12" name="フリーフォーム 11"/>
          <p:cNvSpPr/>
          <p:nvPr/>
        </p:nvSpPr>
        <p:spPr>
          <a:xfrm>
            <a:off x="2741628" y="3324625"/>
            <a:ext cx="1655547" cy="399694"/>
          </a:xfrm>
          <a:custGeom>
            <a:avLst/>
            <a:gdLst>
              <a:gd name="connsiteX0" fmla="*/ 0 w 1655547"/>
              <a:gd name="connsiteY0" fmla="*/ 192505 h 399694"/>
              <a:gd name="connsiteX1" fmla="*/ 173255 w 1655547"/>
              <a:gd name="connsiteY1" fmla="*/ 163629 h 399694"/>
              <a:gd name="connsiteX2" fmla="*/ 202131 w 1655547"/>
              <a:gd name="connsiteY2" fmla="*/ 154004 h 399694"/>
              <a:gd name="connsiteX3" fmla="*/ 240632 w 1655547"/>
              <a:gd name="connsiteY3" fmla="*/ 134754 h 399694"/>
              <a:gd name="connsiteX4" fmla="*/ 298384 w 1655547"/>
              <a:gd name="connsiteY4" fmla="*/ 96253 h 399694"/>
              <a:gd name="connsiteX5" fmla="*/ 356135 w 1655547"/>
              <a:gd name="connsiteY5" fmla="*/ 67377 h 399694"/>
              <a:gd name="connsiteX6" fmla="*/ 413887 w 1655547"/>
              <a:gd name="connsiteY6" fmla="*/ 48126 h 399694"/>
              <a:gd name="connsiteX7" fmla="*/ 442763 w 1655547"/>
              <a:gd name="connsiteY7" fmla="*/ 38501 h 399694"/>
              <a:gd name="connsiteX8" fmla="*/ 471638 w 1655547"/>
              <a:gd name="connsiteY8" fmla="*/ 28876 h 399694"/>
              <a:gd name="connsiteX9" fmla="*/ 510139 w 1655547"/>
              <a:gd name="connsiteY9" fmla="*/ 19250 h 399694"/>
              <a:gd name="connsiteX10" fmla="*/ 721895 w 1655547"/>
              <a:gd name="connsiteY10" fmla="*/ 0 h 399694"/>
              <a:gd name="connsiteX11" fmla="*/ 1453415 w 1655547"/>
              <a:gd name="connsiteY11" fmla="*/ 9625 h 399694"/>
              <a:gd name="connsiteX12" fmla="*/ 1568918 w 1655547"/>
              <a:gd name="connsiteY12" fmla="*/ 67377 h 399694"/>
              <a:gd name="connsiteX13" fmla="*/ 1597794 w 1655547"/>
              <a:gd name="connsiteY13" fmla="*/ 86627 h 399694"/>
              <a:gd name="connsiteX14" fmla="*/ 1626670 w 1655547"/>
              <a:gd name="connsiteY14" fmla="*/ 105878 h 399694"/>
              <a:gd name="connsiteX15" fmla="*/ 1655546 w 1655547"/>
              <a:gd name="connsiteY15" fmla="*/ 163629 h 399694"/>
              <a:gd name="connsiteX16" fmla="*/ 1645920 w 1655547"/>
              <a:gd name="connsiteY16" fmla="*/ 250257 h 399694"/>
              <a:gd name="connsiteX17" fmla="*/ 1578544 w 1655547"/>
              <a:gd name="connsiteY17" fmla="*/ 288758 h 399694"/>
              <a:gd name="connsiteX18" fmla="*/ 1511167 w 1655547"/>
              <a:gd name="connsiteY18" fmla="*/ 308008 h 399694"/>
              <a:gd name="connsiteX19" fmla="*/ 1482291 w 1655547"/>
              <a:gd name="connsiteY19" fmla="*/ 317634 h 399694"/>
              <a:gd name="connsiteX20" fmla="*/ 1366788 w 1655547"/>
              <a:gd name="connsiteY20" fmla="*/ 336884 h 399694"/>
              <a:gd name="connsiteX21" fmla="*/ 1309036 w 1655547"/>
              <a:gd name="connsiteY21" fmla="*/ 346509 h 399694"/>
              <a:gd name="connsiteX22" fmla="*/ 1222409 w 1655547"/>
              <a:gd name="connsiteY22" fmla="*/ 356135 h 399694"/>
              <a:gd name="connsiteX23" fmla="*/ 442763 w 1655547"/>
              <a:gd name="connsiteY23" fmla="*/ 356135 h 399694"/>
              <a:gd name="connsiteX24" fmla="*/ 365760 w 1655547"/>
              <a:gd name="connsiteY24" fmla="*/ 336884 h 399694"/>
              <a:gd name="connsiteX25" fmla="*/ 288758 w 1655547"/>
              <a:gd name="connsiteY25" fmla="*/ 317634 h 399694"/>
              <a:gd name="connsiteX26" fmla="*/ 259883 w 1655547"/>
              <a:gd name="connsiteY26" fmla="*/ 308008 h 399694"/>
              <a:gd name="connsiteX27" fmla="*/ 231007 w 1655547"/>
              <a:gd name="connsiteY27" fmla="*/ 288758 h 399694"/>
              <a:gd name="connsiteX28" fmla="*/ 144379 w 1655547"/>
              <a:gd name="connsiteY28" fmla="*/ 259882 h 399694"/>
              <a:gd name="connsiteX29" fmla="*/ 115504 w 1655547"/>
              <a:gd name="connsiteY29" fmla="*/ 250257 h 399694"/>
              <a:gd name="connsiteX30" fmla="*/ 67377 w 1655547"/>
              <a:gd name="connsiteY30" fmla="*/ 211756 h 39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55547" h="399694">
                <a:moveTo>
                  <a:pt x="0" y="192505"/>
                </a:moveTo>
                <a:cubicBezTo>
                  <a:pt x="77121" y="181488"/>
                  <a:pt x="111356" y="181315"/>
                  <a:pt x="173255" y="163629"/>
                </a:cubicBezTo>
                <a:cubicBezTo>
                  <a:pt x="183011" y="160842"/>
                  <a:pt x="192805" y="158001"/>
                  <a:pt x="202131" y="154004"/>
                </a:cubicBezTo>
                <a:cubicBezTo>
                  <a:pt x="215319" y="148352"/>
                  <a:pt x="228328" y="142136"/>
                  <a:pt x="240632" y="134754"/>
                </a:cubicBezTo>
                <a:cubicBezTo>
                  <a:pt x="260471" y="122851"/>
                  <a:pt x="276435" y="103570"/>
                  <a:pt x="298384" y="96253"/>
                </a:cubicBezTo>
                <a:cubicBezTo>
                  <a:pt x="403709" y="61141"/>
                  <a:pt x="244162" y="117142"/>
                  <a:pt x="356135" y="67377"/>
                </a:cubicBezTo>
                <a:cubicBezTo>
                  <a:pt x="374678" y="59136"/>
                  <a:pt x="394636" y="54543"/>
                  <a:pt x="413887" y="48126"/>
                </a:cubicBezTo>
                <a:lnTo>
                  <a:pt x="442763" y="38501"/>
                </a:lnTo>
                <a:cubicBezTo>
                  <a:pt x="452388" y="35293"/>
                  <a:pt x="461795" y="31337"/>
                  <a:pt x="471638" y="28876"/>
                </a:cubicBezTo>
                <a:cubicBezTo>
                  <a:pt x="484472" y="25667"/>
                  <a:pt x="497064" y="21262"/>
                  <a:pt x="510139" y="19250"/>
                </a:cubicBezTo>
                <a:cubicBezTo>
                  <a:pt x="567112" y="10485"/>
                  <a:pt x="670361" y="3964"/>
                  <a:pt x="721895" y="0"/>
                </a:cubicBezTo>
                <a:cubicBezTo>
                  <a:pt x="965735" y="3208"/>
                  <a:pt x="1209717" y="709"/>
                  <a:pt x="1453415" y="9625"/>
                </a:cubicBezTo>
                <a:cubicBezTo>
                  <a:pt x="1495579" y="11168"/>
                  <a:pt x="1537080" y="46152"/>
                  <a:pt x="1568918" y="67377"/>
                </a:cubicBezTo>
                <a:lnTo>
                  <a:pt x="1597794" y="86627"/>
                </a:lnTo>
                <a:lnTo>
                  <a:pt x="1626670" y="105878"/>
                </a:lnTo>
                <a:cubicBezTo>
                  <a:pt x="1636401" y="120475"/>
                  <a:pt x="1655546" y="143707"/>
                  <a:pt x="1655546" y="163629"/>
                </a:cubicBezTo>
                <a:cubicBezTo>
                  <a:pt x="1655546" y="192683"/>
                  <a:pt x="1655849" y="222952"/>
                  <a:pt x="1645920" y="250257"/>
                </a:cubicBezTo>
                <a:cubicBezTo>
                  <a:pt x="1642946" y="258436"/>
                  <a:pt x="1580456" y="287939"/>
                  <a:pt x="1578544" y="288758"/>
                </a:cubicBezTo>
                <a:cubicBezTo>
                  <a:pt x="1555467" y="298648"/>
                  <a:pt x="1535587" y="301031"/>
                  <a:pt x="1511167" y="308008"/>
                </a:cubicBezTo>
                <a:cubicBezTo>
                  <a:pt x="1501411" y="310795"/>
                  <a:pt x="1492134" y="315173"/>
                  <a:pt x="1482291" y="317634"/>
                </a:cubicBezTo>
                <a:cubicBezTo>
                  <a:pt x="1441630" y="327800"/>
                  <a:pt x="1409158" y="330366"/>
                  <a:pt x="1366788" y="336884"/>
                </a:cubicBezTo>
                <a:cubicBezTo>
                  <a:pt x="1347499" y="339851"/>
                  <a:pt x="1328381" y="343930"/>
                  <a:pt x="1309036" y="346509"/>
                </a:cubicBezTo>
                <a:cubicBezTo>
                  <a:pt x="1280237" y="350349"/>
                  <a:pt x="1251285" y="352926"/>
                  <a:pt x="1222409" y="356135"/>
                </a:cubicBezTo>
                <a:cubicBezTo>
                  <a:pt x="957072" y="444578"/>
                  <a:pt x="1179671" y="373892"/>
                  <a:pt x="442763" y="356135"/>
                </a:cubicBezTo>
                <a:cubicBezTo>
                  <a:pt x="408330" y="355305"/>
                  <a:pt x="395494" y="344993"/>
                  <a:pt x="365760" y="336884"/>
                </a:cubicBezTo>
                <a:cubicBezTo>
                  <a:pt x="340235" y="329923"/>
                  <a:pt x="313857" y="326001"/>
                  <a:pt x="288758" y="317634"/>
                </a:cubicBezTo>
                <a:cubicBezTo>
                  <a:pt x="279133" y="314425"/>
                  <a:pt x="268958" y="312545"/>
                  <a:pt x="259883" y="308008"/>
                </a:cubicBezTo>
                <a:cubicBezTo>
                  <a:pt x="249536" y="302835"/>
                  <a:pt x="241578" y="293456"/>
                  <a:pt x="231007" y="288758"/>
                </a:cubicBezTo>
                <a:cubicBezTo>
                  <a:pt x="230995" y="288753"/>
                  <a:pt x="158823" y="264697"/>
                  <a:pt x="144379" y="259882"/>
                </a:cubicBezTo>
                <a:lnTo>
                  <a:pt x="115504" y="250257"/>
                </a:lnTo>
                <a:cubicBezTo>
                  <a:pt x="81555" y="216308"/>
                  <a:pt x="98803" y="227468"/>
                  <a:pt x="67377" y="21175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0048451" y="3616093"/>
            <a:ext cx="914400" cy="3180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404549" y="3739500"/>
            <a:ext cx="914400" cy="3180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080946" y="4712712"/>
            <a:ext cx="5118965" cy="2031325"/>
          </a:xfrm>
          <a:prstGeom prst="rect">
            <a:avLst/>
          </a:prstGeom>
          <a:noFill/>
          <a:ln>
            <a:noFill/>
            <a:prstDash val="dashDot"/>
          </a:ln>
        </p:spPr>
        <p:txBody>
          <a:bodyPr wrap="none" rtlCol="0">
            <a:spAutoFit/>
          </a:bodyPr>
          <a:lstStyle/>
          <a:p>
            <a:r>
              <a:rPr lang="ja-JP" altLang="en-US" dirty="0"/>
              <a:t>送金</a:t>
            </a:r>
            <a:r>
              <a:rPr lang="ja-JP" altLang="en-US" dirty="0" smtClean="0"/>
              <a:t>は</a:t>
            </a:r>
            <a:r>
              <a:rPr lang="en-US" altLang="ja-JP" dirty="0" smtClean="0"/>
              <a:t>Money Gram</a:t>
            </a:r>
            <a:r>
              <a:rPr lang="ja-JP" altLang="en-US" dirty="0" smtClean="0"/>
              <a:t>か</a:t>
            </a:r>
            <a:r>
              <a:rPr lang="en-US" altLang="ja-JP" dirty="0" smtClean="0"/>
              <a:t>Western</a:t>
            </a:r>
            <a:r>
              <a:rPr lang="ja-JP" altLang="en-US" dirty="0" smtClean="0"/>
              <a:t> </a:t>
            </a:r>
            <a:r>
              <a:rPr lang="en-US" altLang="ja-JP" dirty="0" smtClean="0"/>
              <a:t>Union</a:t>
            </a:r>
            <a:r>
              <a:rPr lang="ja-JP" altLang="en-US" dirty="0" smtClean="0"/>
              <a:t>でやってくれ。</a:t>
            </a:r>
            <a:endParaRPr lang="en-US" altLang="ja-JP" dirty="0" smtClean="0"/>
          </a:p>
          <a:p>
            <a:r>
              <a:rPr lang="ja-JP" altLang="en-US" dirty="0"/>
              <a:t>上記</a:t>
            </a:r>
            <a:r>
              <a:rPr lang="ja-JP" altLang="en-US" dirty="0" smtClean="0"/>
              <a:t>の</a:t>
            </a:r>
            <a:r>
              <a:rPr lang="ja-JP" altLang="en-US" dirty="0"/>
              <a:t>方法</a:t>
            </a:r>
            <a:r>
              <a:rPr lang="ja-JP" altLang="en-US" dirty="0" smtClean="0"/>
              <a:t>は</a:t>
            </a:r>
            <a:r>
              <a:rPr lang="ja-JP" altLang="en-US" dirty="0" smtClean="0">
                <a:solidFill>
                  <a:srgbClr val="C00000"/>
                </a:solidFill>
              </a:rPr>
              <a:t>個人対個人の送金方法</a:t>
            </a:r>
            <a:r>
              <a:rPr lang="ja-JP" altLang="en-US" dirty="0" smtClean="0"/>
              <a:t>で相手方の</a:t>
            </a:r>
            <a:endParaRPr lang="en-US" altLang="ja-JP" dirty="0" smtClean="0"/>
          </a:p>
          <a:p>
            <a:r>
              <a:rPr lang="ja-JP" altLang="en-US" dirty="0" smtClean="0">
                <a:solidFill>
                  <a:srgbClr val="C00000"/>
                </a:solidFill>
              </a:rPr>
              <a:t>受取人は</a:t>
            </a:r>
            <a:r>
              <a:rPr lang="en-US" altLang="ja-JP" dirty="0" smtClean="0">
                <a:solidFill>
                  <a:srgbClr val="C00000"/>
                </a:solidFill>
              </a:rPr>
              <a:t>Helen Jackson</a:t>
            </a:r>
            <a:r>
              <a:rPr lang="ja-JP" altLang="en-US" dirty="0" smtClean="0"/>
              <a:t>である。</a:t>
            </a:r>
            <a:endParaRPr lang="en-US" altLang="ja-JP" dirty="0" smtClean="0"/>
          </a:p>
          <a:p>
            <a:r>
              <a:rPr kumimoji="1" lang="en-US" altLang="ja-JP" dirty="0" smtClean="0"/>
              <a:t>Credit Card</a:t>
            </a:r>
            <a:r>
              <a:rPr kumimoji="1" lang="ja-JP" altLang="en-US" dirty="0" smtClean="0"/>
              <a:t>はハッカーがあるので受け付けていない</a:t>
            </a:r>
            <a:endParaRPr kumimoji="1" lang="en-US" altLang="ja-JP" dirty="0" smtClean="0"/>
          </a:p>
          <a:p>
            <a:r>
              <a:rPr lang="ja-JP" altLang="en-US" dirty="0" smtClean="0"/>
              <a:t>と</a:t>
            </a:r>
            <a:r>
              <a:rPr lang="ja-JP" altLang="en-US" dirty="0"/>
              <a:t>書</a:t>
            </a:r>
            <a:r>
              <a:rPr lang="ja-JP" altLang="en-US" dirty="0" smtClean="0"/>
              <a:t>いてあ</a:t>
            </a:r>
            <a:r>
              <a:rPr lang="ja-JP" altLang="en-US" dirty="0"/>
              <a:t>る</a:t>
            </a:r>
            <a:r>
              <a:rPr kumimoji="1" lang="ja-JP" altLang="en-US" dirty="0" smtClean="0"/>
              <a:t>。</a:t>
            </a:r>
            <a:endParaRPr kumimoji="1" lang="en-US" altLang="ja-JP" dirty="0" smtClean="0"/>
          </a:p>
          <a:p>
            <a:endParaRPr lang="en-US" altLang="ja-JP" dirty="0" smtClean="0"/>
          </a:p>
          <a:p>
            <a:endParaRPr kumimoji="1" lang="ja-JP" altLang="en-US" dirty="0"/>
          </a:p>
        </p:txBody>
      </p:sp>
      <p:sp>
        <p:nvSpPr>
          <p:cNvPr id="9" name="フリーフォーム 8"/>
          <p:cNvSpPr/>
          <p:nvPr/>
        </p:nvSpPr>
        <p:spPr>
          <a:xfrm>
            <a:off x="5943600" y="4661452"/>
            <a:ext cx="5426765" cy="1649896"/>
          </a:xfrm>
          <a:custGeom>
            <a:avLst/>
            <a:gdLst>
              <a:gd name="connsiteX0" fmla="*/ 79513 w 5426765"/>
              <a:gd name="connsiteY0" fmla="*/ 1401418 h 1649896"/>
              <a:gd name="connsiteX1" fmla="*/ 69574 w 5426765"/>
              <a:gd name="connsiteY1" fmla="*/ 1341783 h 1649896"/>
              <a:gd name="connsiteX2" fmla="*/ 49696 w 5426765"/>
              <a:gd name="connsiteY2" fmla="*/ 1282148 h 1649896"/>
              <a:gd name="connsiteX3" fmla="*/ 39757 w 5426765"/>
              <a:gd name="connsiteY3" fmla="*/ 1232452 h 1649896"/>
              <a:gd name="connsiteX4" fmla="*/ 29817 w 5426765"/>
              <a:gd name="connsiteY4" fmla="*/ 1202635 h 1649896"/>
              <a:gd name="connsiteX5" fmla="*/ 19878 w 5426765"/>
              <a:gd name="connsiteY5" fmla="*/ 1162878 h 1649896"/>
              <a:gd name="connsiteX6" fmla="*/ 0 w 5426765"/>
              <a:gd name="connsiteY6" fmla="*/ 1053548 h 1649896"/>
              <a:gd name="connsiteX7" fmla="*/ 9939 w 5426765"/>
              <a:gd name="connsiteY7" fmla="*/ 318052 h 1649896"/>
              <a:gd name="connsiteX8" fmla="*/ 29817 w 5426765"/>
              <a:gd name="connsiteY8" fmla="*/ 238539 h 1649896"/>
              <a:gd name="connsiteX9" fmla="*/ 59635 w 5426765"/>
              <a:gd name="connsiteY9" fmla="*/ 168965 h 1649896"/>
              <a:gd name="connsiteX10" fmla="*/ 69574 w 5426765"/>
              <a:gd name="connsiteY10" fmla="*/ 139148 h 1649896"/>
              <a:gd name="connsiteX11" fmla="*/ 129209 w 5426765"/>
              <a:gd name="connsiteY11" fmla="*/ 69574 h 1649896"/>
              <a:gd name="connsiteX12" fmla="*/ 168965 w 5426765"/>
              <a:gd name="connsiteY12" fmla="*/ 39757 h 1649896"/>
              <a:gd name="connsiteX13" fmla="*/ 198783 w 5426765"/>
              <a:gd name="connsiteY13" fmla="*/ 29818 h 1649896"/>
              <a:gd name="connsiteX14" fmla="*/ 337930 w 5426765"/>
              <a:gd name="connsiteY14" fmla="*/ 9939 h 1649896"/>
              <a:gd name="connsiteX15" fmla="*/ 367748 w 5426765"/>
              <a:gd name="connsiteY15" fmla="*/ 0 h 1649896"/>
              <a:gd name="connsiteX16" fmla="*/ 1739348 w 5426765"/>
              <a:gd name="connsiteY16" fmla="*/ 9939 h 1649896"/>
              <a:gd name="connsiteX17" fmla="*/ 1769165 w 5426765"/>
              <a:gd name="connsiteY17" fmla="*/ 19878 h 1649896"/>
              <a:gd name="connsiteX18" fmla="*/ 2276061 w 5426765"/>
              <a:gd name="connsiteY18" fmla="*/ 29818 h 1649896"/>
              <a:gd name="connsiteX19" fmla="*/ 4214191 w 5426765"/>
              <a:gd name="connsiteY19" fmla="*/ 39757 h 1649896"/>
              <a:gd name="connsiteX20" fmla="*/ 5009322 w 5426765"/>
              <a:gd name="connsiteY20" fmla="*/ 59635 h 1649896"/>
              <a:gd name="connsiteX21" fmla="*/ 5049078 w 5426765"/>
              <a:gd name="connsiteY21" fmla="*/ 69574 h 1649896"/>
              <a:gd name="connsiteX22" fmla="*/ 5118652 w 5426765"/>
              <a:gd name="connsiteY22" fmla="*/ 99391 h 1649896"/>
              <a:gd name="connsiteX23" fmla="*/ 5178287 w 5426765"/>
              <a:gd name="connsiteY23" fmla="*/ 129209 h 1649896"/>
              <a:gd name="connsiteX24" fmla="*/ 5227983 w 5426765"/>
              <a:gd name="connsiteY24" fmla="*/ 208722 h 1649896"/>
              <a:gd name="connsiteX25" fmla="*/ 5247861 w 5426765"/>
              <a:gd name="connsiteY25" fmla="*/ 238539 h 1649896"/>
              <a:gd name="connsiteX26" fmla="*/ 5277678 w 5426765"/>
              <a:gd name="connsiteY26" fmla="*/ 288235 h 1649896"/>
              <a:gd name="connsiteX27" fmla="*/ 5307496 w 5426765"/>
              <a:gd name="connsiteY27" fmla="*/ 387626 h 1649896"/>
              <a:gd name="connsiteX28" fmla="*/ 5327374 w 5426765"/>
              <a:gd name="connsiteY28" fmla="*/ 407505 h 1649896"/>
              <a:gd name="connsiteX29" fmla="*/ 5347252 w 5426765"/>
              <a:gd name="connsiteY29" fmla="*/ 477078 h 1649896"/>
              <a:gd name="connsiteX30" fmla="*/ 5367130 w 5426765"/>
              <a:gd name="connsiteY30" fmla="*/ 546652 h 1649896"/>
              <a:gd name="connsiteX31" fmla="*/ 5387009 w 5426765"/>
              <a:gd name="connsiteY31" fmla="*/ 576470 h 1649896"/>
              <a:gd name="connsiteX32" fmla="*/ 5406887 w 5426765"/>
              <a:gd name="connsiteY32" fmla="*/ 646044 h 1649896"/>
              <a:gd name="connsiteX33" fmla="*/ 5426765 w 5426765"/>
              <a:gd name="connsiteY33" fmla="*/ 914400 h 1649896"/>
              <a:gd name="connsiteX34" fmla="*/ 5396948 w 5426765"/>
              <a:gd name="connsiteY34" fmla="*/ 1113183 h 1649896"/>
              <a:gd name="connsiteX35" fmla="*/ 5357191 w 5426765"/>
              <a:gd name="connsiteY35" fmla="*/ 1182757 h 1649896"/>
              <a:gd name="connsiteX36" fmla="*/ 5337313 w 5426765"/>
              <a:gd name="connsiteY36" fmla="*/ 1222513 h 1649896"/>
              <a:gd name="connsiteX37" fmla="*/ 5257800 w 5426765"/>
              <a:gd name="connsiteY37" fmla="*/ 1302026 h 1649896"/>
              <a:gd name="connsiteX38" fmla="*/ 5218043 w 5426765"/>
              <a:gd name="connsiteY38" fmla="*/ 1341783 h 1649896"/>
              <a:gd name="connsiteX39" fmla="*/ 5178287 w 5426765"/>
              <a:gd name="connsiteY39" fmla="*/ 1381539 h 1649896"/>
              <a:gd name="connsiteX40" fmla="*/ 5068957 w 5426765"/>
              <a:gd name="connsiteY40" fmla="*/ 1441174 h 1649896"/>
              <a:gd name="connsiteX41" fmla="*/ 5039139 w 5426765"/>
              <a:gd name="connsiteY41" fmla="*/ 1451113 h 1649896"/>
              <a:gd name="connsiteX42" fmla="*/ 5009322 w 5426765"/>
              <a:gd name="connsiteY42" fmla="*/ 1470991 h 1649896"/>
              <a:gd name="connsiteX43" fmla="*/ 4880113 w 5426765"/>
              <a:gd name="connsiteY43" fmla="*/ 1500809 h 1649896"/>
              <a:gd name="connsiteX44" fmla="*/ 4780722 w 5426765"/>
              <a:gd name="connsiteY44" fmla="*/ 1530626 h 1649896"/>
              <a:gd name="connsiteX45" fmla="*/ 4721087 w 5426765"/>
              <a:gd name="connsiteY45" fmla="*/ 1550505 h 1649896"/>
              <a:gd name="connsiteX46" fmla="*/ 4671391 w 5426765"/>
              <a:gd name="connsiteY46" fmla="*/ 1560444 h 1649896"/>
              <a:gd name="connsiteX47" fmla="*/ 4641574 w 5426765"/>
              <a:gd name="connsiteY47" fmla="*/ 1570383 h 1649896"/>
              <a:gd name="connsiteX48" fmla="*/ 3667539 w 5426765"/>
              <a:gd name="connsiteY48" fmla="*/ 1590261 h 1649896"/>
              <a:gd name="connsiteX49" fmla="*/ 2057400 w 5426765"/>
              <a:gd name="connsiteY49" fmla="*/ 1610139 h 1649896"/>
              <a:gd name="connsiteX50" fmla="*/ 1938130 w 5426765"/>
              <a:gd name="connsiteY50" fmla="*/ 1630018 h 1649896"/>
              <a:gd name="connsiteX51" fmla="*/ 1898374 w 5426765"/>
              <a:gd name="connsiteY51" fmla="*/ 1639957 h 1649896"/>
              <a:gd name="connsiteX52" fmla="*/ 1769165 w 5426765"/>
              <a:gd name="connsiteY52" fmla="*/ 1649896 h 1649896"/>
              <a:gd name="connsiteX53" fmla="*/ 685800 w 5426765"/>
              <a:gd name="connsiteY53" fmla="*/ 1639957 h 1649896"/>
              <a:gd name="connsiteX54" fmla="*/ 576470 w 5426765"/>
              <a:gd name="connsiteY54" fmla="*/ 1630018 h 1649896"/>
              <a:gd name="connsiteX55" fmla="*/ 387626 w 5426765"/>
              <a:gd name="connsiteY55" fmla="*/ 1620078 h 1649896"/>
              <a:gd name="connsiteX56" fmla="*/ 258417 w 5426765"/>
              <a:gd name="connsiteY56" fmla="*/ 1600200 h 1649896"/>
              <a:gd name="connsiteX57" fmla="*/ 208722 w 5426765"/>
              <a:gd name="connsiteY57" fmla="*/ 1590261 h 1649896"/>
              <a:gd name="connsiteX58" fmla="*/ 149087 w 5426765"/>
              <a:gd name="connsiteY58" fmla="*/ 1570383 h 1649896"/>
              <a:gd name="connsiteX59" fmla="*/ 99391 w 5426765"/>
              <a:gd name="connsiteY59" fmla="*/ 1530626 h 1649896"/>
              <a:gd name="connsiteX60" fmla="*/ 79513 w 5426765"/>
              <a:gd name="connsiteY60" fmla="*/ 1470991 h 1649896"/>
              <a:gd name="connsiteX61" fmla="*/ 69574 w 5426765"/>
              <a:gd name="connsiteY61" fmla="*/ 1441174 h 1649896"/>
              <a:gd name="connsiteX62" fmla="*/ 79513 w 5426765"/>
              <a:gd name="connsiteY62" fmla="*/ 1401418 h 16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426765" h="1649896">
                <a:moveTo>
                  <a:pt x="79513" y="1401418"/>
                </a:moveTo>
                <a:cubicBezTo>
                  <a:pt x="79513" y="1384853"/>
                  <a:pt x="74462" y="1361334"/>
                  <a:pt x="69574" y="1341783"/>
                </a:cubicBezTo>
                <a:cubicBezTo>
                  <a:pt x="64492" y="1321455"/>
                  <a:pt x="53805" y="1302695"/>
                  <a:pt x="49696" y="1282148"/>
                </a:cubicBezTo>
                <a:cubicBezTo>
                  <a:pt x="46383" y="1265583"/>
                  <a:pt x="43854" y="1248841"/>
                  <a:pt x="39757" y="1232452"/>
                </a:cubicBezTo>
                <a:cubicBezTo>
                  <a:pt x="37216" y="1222288"/>
                  <a:pt x="32695" y="1212709"/>
                  <a:pt x="29817" y="1202635"/>
                </a:cubicBezTo>
                <a:cubicBezTo>
                  <a:pt x="26064" y="1189500"/>
                  <a:pt x="22841" y="1176213"/>
                  <a:pt x="19878" y="1162878"/>
                </a:cubicBezTo>
                <a:cubicBezTo>
                  <a:pt x="10617" y="1121201"/>
                  <a:pt x="7193" y="1096707"/>
                  <a:pt x="0" y="1053548"/>
                </a:cubicBezTo>
                <a:cubicBezTo>
                  <a:pt x="3313" y="808383"/>
                  <a:pt x="975" y="563076"/>
                  <a:pt x="9939" y="318052"/>
                </a:cubicBezTo>
                <a:cubicBezTo>
                  <a:pt x="10938" y="290750"/>
                  <a:pt x="21177" y="264457"/>
                  <a:pt x="29817" y="238539"/>
                </a:cubicBezTo>
                <a:cubicBezTo>
                  <a:pt x="53131" y="168604"/>
                  <a:pt x="22785" y="254951"/>
                  <a:pt x="59635" y="168965"/>
                </a:cubicBezTo>
                <a:cubicBezTo>
                  <a:pt x="63762" y="159335"/>
                  <a:pt x="64889" y="148519"/>
                  <a:pt x="69574" y="139148"/>
                </a:cubicBezTo>
                <a:cubicBezTo>
                  <a:pt x="81594" y="115108"/>
                  <a:pt x="109646" y="84246"/>
                  <a:pt x="129209" y="69574"/>
                </a:cubicBezTo>
                <a:cubicBezTo>
                  <a:pt x="142461" y="59635"/>
                  <a:pt x="154583" y="47975"/>
                  <a:pt x="168965" y="39757"/>
                </a:cubicBezTo>
                <a:cubicBezTo>
                  <a:pt x="178062" y="34559"/>
                  <a:pt x="188619" y="32359"/>
                  <a:pt x="198783" y="29818"/>
                </a:cubicBezTo>
                <a:cubicBezTo>
                  <a:pt x="249424" y="17157"/>
                  <a:pt x="282253" y="16125"/>
                  <a:pt x="337930" y="9939"/>
                </a:cubicBezTo>
                <a:cubicBezTo>
                  <a:pt x="347869" y="6626"/>
                  <a:pt x="357271" y="0"/>
                  <a:pt x="367748" y="0"/>
                </a:cubicBezTo>
                <a:lnTo>
                  <a:pt x="1739348" y="9939"/>
                </a:lnTo>
                <a:cubicBezTo>
                  <a:pt x="1749824" y="10088"/>
                  <a:pt x="1758696" y="19490"/>
                  <a:pt x="1769165" y="19878"/>
                </a:cubicBezTo>
                <a:cubicBezTo>
                  <a:pt x="1938047" y="26133"/>
                  <a:pt x="2107069" y="28444"/>
                  <a:pt x="2276061" y="29818"/>
                </a:cubicBezTo>
                <a:lnTo>
                  <a:pt x="4214191" y="39757"/>
                </a:lnTo>
                <a:cubicBezTo>
                  <a:pt x="4500439" y="111317"/>
                  <a:pt x="4199813" y="39398"/>
                  <a:pt x="5009322" y="59635"/>
                </a:cubicBezTo>
                <a:cubicBezTo>
                  <a:pt x="5022978" y="59976"/>
                  <a:pt x="5035944" y="65821"/>
                  <a:pt x="5049078" y="69574"/>
                </a:cubicBezTo>
                <a:cubicBezTo>
                  <a:pt x="5095697" y="82893"/>
                  <a:pt x="5065644" y="76673"/>
                  <a:pt x="5118652" y="99391"/>
                </a:cubicBezTo>
                <a:cubicBezTo>
                  <a:pt x="5146944" y="111516"/>
                  <a:pt x="5154413" y="105335"/>
                  <a:pt x="5178287" y="129209"/>
                </a:cubicBezTo>
                <a:cubicBezTo>
                  <a:pt x="5209958" y="160880"/>
                  <a:pt x="5206989" y="171982"/>
                  <a:pt x="5227983" y="208722"/>
                </a:cubicBezTo>
                <a:cubicBezTo>
                  <a:pt x="5233910" y="219093"/>
                  <a:pt x="5241530" y="228409"/>
                  <a:pt x="5247861" y="238539"/>
                </a:cubicBezTo>
                <a:cubicBezTo>
                  <a:pt x="5258100" y="254921"/>
                  <a:pt x="5267739" y="271670"/>
                  <a:pt x="5277678" y="288235"/>
                </a:cubicBezTo>
                <a:cubicBezTo>
                  <a:pt x="5284812" y="316772"/>
                  <a:pt x="5295395" y="363425"/>
                  <a:pt x="5307496" y="387626"/>
                </a:cubicBezTo>
                <a:cubicBezTo>
                  <a:pt x="5311687" y="396008"/>
                  <a:pt x="5320748" y="400879"/>
                  <a:pt x="5327374" y="407505"/>
                </a:cubicBezTo>
                <a:cubicBezTo>
                  <a:pt x="5358449" y="531804"/>
                  <a:pt x="5318732" y="377256"/>
                  <a:pt x="5347252" y="477078"/>
                </a:cubicBezTo>
                <a:cubicBezTo>
                  <a:pt x="5351498" y="491939"/>
                  <a:pt x="5359186" y="530765"/>
                  <a:pt x="5367130" y="546652"/>
                </a:cubicBezTo>
                <a:cubicBezTo>
                  <a:pt x="5372472" y="557336"/>
                  <a:pt x="5380383" y="566531"/>
                  <a:pt x="5387009" y="576470"/>
                </a:cubicBezTo>
                <a:cubicBezTo>
                  <a:pt x="5393635" y="599661"/>
                  <a:pt x="5402442" y="622338"/>
                  <a:pt x="5406887" y="646044"/>
                </a:cubicBezTo>
                <a:cubicBezTo>
                  <a:pt x="5418635" y="708702"/>
                  <a:pt x="5424691" y="877061"/>
                  <a:pt x="5426765" y="914400"/>
                </a:cubicBezTo>
                <a:cubicBezTo>
                  <a:pt x="5421974" y="955123"/>
                  <a:pt x="5421806" y="1055179"/>
                  <a:pt x="5396948" y="1113183"/>
                </a:cubicBezTo>
                <a:cubicBezTo>
                  <a:pt x="5371205" y="1173251"/>
                  <a:pt x="5385710" y="1132849"/>
                  <a:pt x="5357191" y="1182757"/>
                </a:cubicBezTo>
                <a:cubicBezTo>
                  <a:pt x="5349840" y="1195621"/>
                  <a:pt x="5346409" y="1210818"/>
                  <a:pt x="5337313" y="1222513"/>
                </a:cubicBezTo>
                <a:cubicBezTo>
                  <a:pt x="5337312" y="1222515"/>
                  <a:pt x="5268403" y="1291423"/>
                  <a:pt x="5257800" y="1302026"/>
                </a:cubicBezTo>
                <a:lnTo>
                  <a:pt x="5218043" y="1341783"/>
                </a:lnTo>
                <a:cubicBezTo>
                  <a:pt x="5204791" y="1355035"/>
                  <a:pt x="5193880" y="1371143"/>
                  <a:pt x="5178287" y="1381539"/>
                </a:cubicBezTo>
                <a:cubicBezTo>
                  <a:pt x="5141993" y="1405737"/>
                  <a:pt x="5114060" y="1426140"/>
                  <a:pt x="5068957" y="1441174"/>
                </a:cubicBezTo>
                <a:lnTo>
                  <a:pt x="5039139" y="1451113"/>
                </a:lnTo>
                <a:cubicBezTo>
                  <a:pt x="5029200" y="1457739"/>
                  <a:pt x="5020238" y="1466140"/>
                  <a:pt x="5009322" y="1470991"/>
                </a:cubicBezTo>
                <a:cubicBezTo>
                  <a:pt x="4957619" y="1493970"/>
                  <a:pt x="4936714" y="1492723"/>
                  <a:pt x="4880113" y="1500809"/>
                </a:cubicBezTo>
                <a:cubicBezTo>
                  <a:pt x="4669198" y="1571113"/>
                  <a:pt x="4930979" y="1485548"/>
                  <a:pt x="4780722" y="1530626"/>
                </a:cubicBezTo>
                <a:cubicBezTo>
                  <a:pt x="4760652" y="1536647"/>
                  <a:pt x="4741634" y="1546396"/>
                  <a:pt x="4721087" y="1550505"/>
                </a:cubicBezTo>
                <a:cubicBezTo>
                  <a:pt x="4704522" y="1553818"/>
                  <a:pt x="4687780" y="1556347"/>
                  <a:pt x="4671391" y="1560444"/>
                </a:cubicBezTo>
                <a:cubicBezTo>
                  <a:pt x="4661227" y="1562985"/>
                  <a:pt x="4652030" y="1569729"/>
                  <a:pt x="4641574" y="1570383"/>
                </a:cubicBezTo>
                <a:cubicBezTo>
                  <a:pt x="4425372" y="1583895"/>
                  <a:pt x="3734781" y="1589168"/>
                  <a:pt x="3667539" y="1590261"/>
                </a:cubicBezTo>
                <a:lnTo>
                  <a:pt x="2057400" y="1610139"/>
                </a:lnTo>
                <a:cubicBezTo>
                  <a:pt x="1990818" y="1632333"/>
                  <a:pt x="2061772" y="1610996"/>
                  <a:pt x="1938130" y="1630018"/>
                </a:cubicBezTo>
                <a:cubicBezTo>
                  <a:pt x="1924629" y="1632095"/>
                  <a:pt x="1911940" y="1638361"/>
                  <a:pt x="1898374" y="1639957"/>
                </a:cubicBezTo>
                <a:cubicBezTo>
                  <a:pt x="1855473" y="1645004"/>
                  <a:pt x="1812235" y="1646583"/>
                  <a:pt x="1769165" y="1649896"/>
                </a:cubicBezTo>
                <a:lnTo>
                  <a:pt x="685800" y="1639957"/>
                </a:lnTo>
                <a:cubicBezTo>
                  <a:pt x="649211" y="1639347"/>
                  <a:pt x="612983" y="1632452"/>
                  <a:pt x="576470" y="1630018"/>
                </a:cubicBezTo>
                <a:cubicBezTo>
                  <a:pt x="513574" y="1625825"/>
                  <a:pt x="450574" y="1623391"/>
                  <a:pt x="387626" y="1620078"/>
                </a:cubicBezTo>
                <a:cubicBezTo>
                  <a:pt x="335510" y="1612633"/>
                  <a:pt x="308980" y="1609393"/>
                  <a:pt x="258417" y="1600200"/>
                </a:cubicBezTo>
                <a:cubicBezTo>
                  <a:pt x="241796" y="1597178"/>
                  <a:pt x="225020" y="1594706"/>
                  <a:pt x="208722" y="1590261"/>
                </a:cubicBezTo>
                <a:cubicBezTo>
                  <a:pt x="188507" y="1584748"/>
                  <a:pt x="166521" y="1582006"/>
                  <a:pt x="149087" y="1570383"/>
                </a:cubicBezTo>
                <a:cubicBezTo>
                  <a:pt x="111473" y="1545307"/>
                  <a:pt x="127717" y="1558952"/>
                  <a:pt x="99391" y="1530626"/>
                </a:cubicBezTo>
                <a:lnTo>
                  <a:pt x="79513" y="1470991"/>
                </a:lnTo>
                <a:lnTo>
                  <a:pt x="69574" y="1441174"/>
                </a:lnTo>
                <a:cubicBezTo>
                  <a:pt x="80649" y="1396872"/>
                  <a:pt x="79513" y="1417983"/>
                  <a:pt x="79513" y="1401418"/>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6 13"/>
          <p:cNvSpPr/>
          <p:nvPr/>
        </p:nvSpPr>
        <p:spPr>
          <a:xfrm>
            <a:off x="5902943" y="4712712"/>
            <a:ext cx="218661" cy="258418"/>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289232" y="887501"/>
            <a:ext cx="3768083" cy="369332"/>
          </a:xfrm>
          <a:prstGeom prst="rect">
            <a:avLst/>
          </a:prstGeom>
        </p:spPr>
        <p:txBody>
          <a:bodyPr wrap="none">
            <a:spAutoFit/>
          </a:bodyPr>
          <a:lstStyle/>
          <a:p>
            <a:r>
              <a:rPr lang="ja-JP" altLang="en-US" dirty="0" smtClean="0">
                <a:latin typeface="HGP明朝E" pitchFamily="18" charset="-128"/>
                <a:ea typeface="HGP明朝E" pitchFamily="18" charset="-128"/>
              </a:rPr>
              <a:t>（</a:t>
            </a:r>
            <a:r>
              <a:rPr lang="en-US" altLang="ja-JP" b="1" dirty="0" smtClean="0">
                <a:latin typeface="Times New Roman" pitchFamily="18" charset="0"/>
                <a:cs typeface="Times New Roman" pitchFamily="18" charset="0"/>
              </a:rPr>
              <a:t>Your Booking N° BPH-19660798</a:t>
            </a:r>
            <a:r>
              <a:rPr lang="ja-JP" altLang="en-US" b="1" dirty="0" smtClean="0">
                <a:latin typeface="Times New Roman" pitchFamily="18" charset="0"/>
                <a:cs typeface="Times New Roman" pitchFamily="18" charset="0"/>
              </a:rPr>
              <a:t>）</a:t>
            </a:r>
            <a:endParaRPr lang="ja-JP" altLang="en-US" dirty="0"/>
          </a:p>
        </p:txBody>
      </p:sp>
    </p:spTree>
    <p:extLst>
      <p:ext uri="{BB962C8B-B14F-4D97-AF65-F5344CB8AC3E}">
        <p14:creationId xmlns="" xmlns:p14="http://schemas.microsoft.com/office/powerpoint/2010/main" val="8867364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1216</Words>
  <Application>Microsoft Office PowerPoint</Application>
  <PresentationFormat>ユーザー設定</PresentationFormat>
  <Paragraphs>195</Paragraphs>
  <Slides>20</Slides>
  <Notes>1</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国際学会詐欺</vt:lpstr>
      <vt:lpstr>◇事件の発端</vt:lpstr>
      <vt:lpstr>◇2013年9月24日に届いたロンドン国際学会の案内文面</vt:lpstr>
      <vt:lpstr>スライド 4</vt:lpstr>
      <vt:lpstr>スライド 5</vt:lpstr>
      <vt:lpstr>スライド 6</vt:lpstr>
      <vt:lpstr>スライド 7</vt:lpstr>
      <vt:lpstr>スライド 8</vt:lpstr>
      <vt:lpstr> ◇ 「Bolton Palace Hotel」から予約書が届く　 　　　　　　　　　　　　　</vt:lpstr>
      <vt:lpstr>スライド 10</vt:lpstr>
      <vt:lpstr>スライド 11</vt:lpstr>
      <vt:lpstr>スライド 12</vt:lpstr>
      <vt:lpstr>スライド 13</vt:lpstr>
      <vt:lpstr>◇ロンドンの 「Bolton Palace Hotel」 の検索</vt:lpstr>
      <vt:lpstr>◇ロンドンには「Bolton Palace Hotel」はなく、在ったのは 　　　　　「Bolton Hotel」と「Palace Hotel」であった  </vt:lpstr>
      <vt:lpstr>「Scam Warners」</vt:lpstr>
      <vt:lpstr>スライド 17</vt:lpstr>
      <vt:lpstr> ◇ R. Mikeからの返事は・・・ </vt:lpstr>
      <vt:lpstr>スライド 19</vt:lpstr>
      <vt:lpstr>スライド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国際学会詐欺</dc:title>
  <dc:creator>佐々木　甚一</dc:creator>
  <cp:lastModifiedBy>佐々木</cp:lastModifiedBy>
  <cp:revision>169</cp:revision>
  <dcterms:created xsi:type="dcterms:W3CDTF">2015-04-14T01:57:57Z</dcterms:created>
  <dcterms:modified xsi:type="dcterms:W3CDTF">2015-05-31T00:32:09Z</dcterms:modified>
</cp:coreProperties>
</file>